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6"/>
  </p:notesMasterIdLst>
  <p:handoutMasterIdLst>
    <p:handoutMasterId r:id="rId87"/>
  </p:handoutMasterIdLst>
  <p:sldIdLst>
    <p:sldId id="256" r:id="rId2"/>
    <p:sldId id="265" r:id="rId3"/>
    <p:sldId id="266" r:id="rId4"/>
    <p:sldId id="263" r:id="rId5"/>
    <p:sldId id="271" r:id="rId6"/>
    <p:sldId id="272" r:id="rId7"/>
    <p:sldId id="273" r:id="rId8"/>
    <p:sldId id="274" r:id="rId9"/>
    <p:sldId id="280" r:id="rId10"/>
    <p:sldId id="281" r:id="rId11"/>
    <p:sldId id="282" r:id="rId12"/>
    <p:sldId id="283" r:id="rId13"/>
    <p:sldId id="284" r:id="rId14"/>
    <p:sldId id="285"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25" r:id="rId42"/>
    <p:sldId id="326" r:id="rId43"/>
    <p:sldId id="327" r:id="rId44"/>
    <p:sldId id="328" r:id="rId45"/>
    <p:sldId id="329" r:id="rId46"/>
    <p:sldId id="330" r:id="rId47"/>
    <p:sldId id="331" r:id="rId48"/>
    <p:sldId id="332" r:id="rId49"/>
    <p:sldId id="333" r:id="rId50"/>
    <p:sldId id="334" r:id="rId51"/>
    <p:sldId id="335" r:id="rId52"/>
    <p:sldId id="336" r:id="rId53"/>
    <p:sldId id="337" r:id="rId54"/>
    <p:sldId id="338" r:id="rId55"/>
    <p:sldId id="339" r:id="rId56"/>
    <p:sldId id="340" r:id="rId57"/>
    <p:sldId id="341" r:id="rId58"/>
    <p:sldId id="342" r:id="rId59"/>
    <p:sldId id="343" r:id="rId60"/>
    <p:sldId id="344" r:id="rId61"/>
    <p:sldId id="345" r:id="rId62"/>
    <p:sldId id="346" r:id="rId63"/>
    <p:sldId id="347" r:id="rId64"/>
    <p:sldId id="348" r:id="rId65"/>
    <p:sldId id="349" r:id="rId66"/>
    <p:sldId id="350" r:id="rId67"/>
    <p:sldId id="351" r:id="rId68"/>
    <p:sldId id="352" r:id="rId69"/>
    <p:sldId id="353" r:id="rId70"/>
    <p:sldId id="354" r:id="rId71"/>
    <p:sldId id="355" r:id="rId72"/>
    <p:sldId id="356" r:id="rId73"/>
    <p:sldId id="357" r:id="rId74"/>
    <p:sldId id="358" r:id="rId75"/>
    <p:sldId id="359" r:id="rId76"/>
    <p:sldId id="360" r:id="rId77"/>
    <p:sldId id="361" r:id="rId78"/>
    <p:sldId id="362" r:id="rId79"/>
    <p:sldId id="363" r:id="rId80"/>
    <p:sldId id="364" r:id="rId81"/>
    <p:sldId id="365" r:id="rId82"/>
    <p:sldId id="366" r:id="rId83"/>
    <p:sldId id="367" r:id="rId84"/>
    <p:sldId id="368" r:id="rId8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91" autoAdjust="0"/>
  </p:normalViewPr>
  <p:slideViewPr>
    <p:cSldViewPr>
      <p:cViewPr varScale="1">
        <p:scale>
          <a:sx n="71" d="100"/>
          <a:sy n="71" d="100"/>
        </p:scale>
        <p:origin x="600" y="62"/>
      </p:cViewPr>
      <p:guideLst>
        <p:guide orient="horz" pos="2160"/>
        <p:guide pos="2880"/>
      </p:guideLst>
    </p:cSldViewPr>
  </p:slideViewPr>
  <p:outlineViewPr>
    <p:cViewPr>
      <p:scale>
        <a:sx n="33" d="100"/>
        <a:sy n="33" d="100"/>
      </p:scale>
      <p:origin x="8"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163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endParaRPr lang="en-US"/>
          </a:p>
        </p:txBody>
      </p:sp>
      <p:sp>
        <p:nvSpPr>
          <p:cNvPr id="163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163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fld id="{0083E0E4-581A-9946-98DC-599A40B56AEF}" type="slidenum">
              <a:rPr lang="en-US"/>
              <a:pPr/>
              <a:t>‹#›</a:t>
            </a:fld>
            <a:endParaRPr lang="en-US"/>
          </a:p>
        </p:txBody>
      </p:sp>
    </p:spTree>
    <p:extLst>
      <p:ext uri="{BB962C8B-B14F-4D97-AF65-F5344CB8AC3E}">
        <p14:creationId xmlns:p14="http://schemas.microsoft.com/office/powerpoint/2010/main" val="1261301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Black" charset="0"/>
              </a:defRPr>
            </a:lvl1pPr>
          </a:lstStyle>
          <a:p>
            <a:endParaRPr lang="en-US"/>
          </a:p>
        </p:txBody>
      </p:sp>
      <p:sp>
        <p:nvSpPr>
          <p:cNvPr id="184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4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184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fld id="{1D47280B-DE67-2547-8301-1F65C76359B9}" type="slidenum">
              <a:rPr lang="en-US"/>
              <a:pPr/>
              <a:t>‹#›</a:t>
            </a:fld>
            <a:endParaRPr lang="en-US"/>
          </a:p>
        </p:txBody>
      </p:sp>
    </p:spTree>
    <p:extLst>
      <p:ext uri="{BB962C8B-B14F-4D97-AF65-F5344CB8AC3E}">
        <p14:creationId xmlns:p14="http://schemas.microsoft.com/office/powerpoint/2010/main" val="932695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80"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80" charset="0"/>
        <a:ea typeface="ＭＳ Ｐゴシック" pitchFamily="80" charset="-128"/>
        <a:cs typeface="+mn-cs"/>
      </a:defRPr>
    </a:lvl2pPr>
    <a:lvl3pPr marL="914400" algn="l" rtl="0" eaLnBrk="0" fontAlgn="base" hangingPunct="0">
      <a:spcBef>
        <a:spcPct val="30000"/>
      </a:spcBef>
      <a:spcAft>
        <a:spcPct val="0"/>
      </a:spcAft>
      <a:defRPr sz="1200" kern="1200">
        <a:solidFill>
          <a:schemeClr val="tx1"/>
        </a:solidFill>
        <a:latin typeface="Arial" pitchFamily="80" charset="0"/>
        <a:ea typeface="ＭＳ Ｐゴシック" pitchFamily="80" charset="-128"/>
        <a:cs typeface="+mn-cs"/>
      </a:defRPr>
    </a:lvl3pPr>
    <a:lvl4pPr marL="1371600" algn="l" rtl="0" eaLnBrk="0" fontAlgn="base" hangingPunct="0">
      <a:spcBef>
        <a:spcPct val="30000"/>
      </a:spcBef>
      <a:spcAft>
        <a:spcPct val="0"/>
      </a:spcAft>
      <a:defRPr sz="1200" kern="1200">
        <a:solidFill>
          <a:schemeClr val="tx1"/>
        </a:solidFill>
        <a:latin typeface="Arial" pitchFamily="80" charset="0"/>
        <a:ea typeface="ＭＳ Ｐゴシック" pitchFamily="80" charset="-128"/>
        <a:cs typeface="+mn-cs"/>
      </a:defRPr>
    </a:lvl4pPr>
    <a:lvl5pPr marL="1828800" algn="l" rtl="0" eaLnBrk="0" fontAlgn="base" hangingPunct="0">
      <a:spcBef>
        <a:spcPct val="30000"/>
      </a:spcBef>
      <a:spcAft>
        <a:spcPct val="0"/>
      </a:spcAft>
      <a:defRPr sz="1200" kern="1200">
        <a:solidFill>
          <a:schemeClr val="tx1"/>
        </a:solidFill>
        <a:latin typeface="Arial" pitchFamily="80" charset="0"/>
        <a:ea typeface="ＭＳ Ｐゴシック" pitchFamily="8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a:t>
            </a:r>
            <a:r>
              <a:rPr lang="en-US" baseline="0" dirty="0" smtClean="0"/>
              <a:t> say that they are not 14</a:t>
            </a:r>
            <a:r>
              <a:rPr lang="en-US" baseline="30000" dirty="0" smtClean="0"/>
              <a:t>th</a:t>
            </a:r>
            <a:r>
              <a:rPr lang="en-US" baseline="0" dirty="0" smtClean="0"/>
              <a:t> Amendment Citizens, unless it suits their purpose, I will show you later in the presentation.</a:t>
            </a:r>
            <a:endParaRPr lang="en-US" dirty="0"/>
          </a:p>
        </p:txBody>
      </p:sp>
      <p:sp>
        <p:nvSpPr>
          <p:cNvPr id="4" name="Slide Number Placeholder 3"/>
          <p:cNvSpPr>
            <a:spLocks noGrp="1"/>
          </p:cNvSpPr>
          <p:nvPr>
            <p:ph type="sldNum" sz="quarter" idx="10"/>
          </p:nvPr>
        </p:nvSpPr>
        <p:spPr/>
        <p:txBody>
          <a:bodyPr/>
          <a:lstStyle/>
          <a:p>
            <a:pPr>
              <a:defRPr/>
            </a:pPr>
            <a:fld id="{F5C90E54-586E-4C46-9558-FB7588AA46B0}" type="slidenum">
              <a:rPr lang="en-US" smtClean="0"/>
              <a:pPr>
                <a:defRPr/>
              </a:pPr>
              <a:t>3</a:t>
            </a:fld>
            <a:endParaRPr lang="en-US" dirty="0"/>
          </a:p>
        </p:txBody>
      </p:sp>
    </p:spTree>
    <p:extLst>
      <p:ext uri="{BB962C8B-B14F-4D97-AF65-F5344CB8AC3E}">
        <p14:creationId xmlns:p14="http://schemas.microsoft.com/office/powerpoint/2010/main" val="3151586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r>
              <a:rPr lang="en-US" dirty="0" smtClean="0"/>
              <a:t>Most of the letters received by OAG are these notices</a:t>
            </a:r>
          </a:p>
        </p:txBody>
      </p:sp>
      <p:sp>
        <p:nvSpPr>
          <p:cNvPr id="76804" name="Slide Number Placeholder 3"/>
          <p:cNvSpPr>
            <a:spLocks noGrp="1"/>
          </p:cNvSpPr>
          <p:nvPr>
            <p:ph type="sldNum" sz="quarter" idx="5"/>
          </p:nvPr>
        </p:nvSpPr>
        <p:spPr>
          <a:noFill/>
        </p:spPr>
        <p:txBody>
          <a:bodyPr/>
          <a:lstStyle/>
          <a:p>
            <a:fld id="{A5FD1FFE-9802-4446-94E6-E1CF56BBB868}" type="slidenum">
              <a:rPr lang="en-US"/>
              <a:pPr/>
              <a:t>18</a:t>
            </a:fld>
            <a:endParaRPr lang="en-US" dirty="0"/>
          </a:p>
        </p:txBody>
      </p:sp>
    </p:spTree>
    <p:extLst>
      <p:ext uri="{BB962C8B-B14F-4D97-AF65-F5344CB8AC3E}">
        <p14:creationId xmlns:p14="http://schemas.microsoft.com/office/powerpoint/2010/main" val="859653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C90E54-586E-4C46-9558-FB7588AA46B0}" type="slidenum">
              <a:rPr lang="en-US" smtClean="0"/>
              <a:pPr>
                <a:defRPr/>
              </a:pPr>
              <a:t>25</a:t>
            </a:fld>
            <a:endParaRPr lang="en-US" dirty="0"/>
          </a:p>
        </p:txBody>
      </p:sp>
    </p:spTree>
    <p:extLst>
      <p:ext uri="{BB962C8B-B14F-4D97-AF65-F5344CB8AC3E}">
        <p14:creationId xmlns:p14="http://schemas.microsoft.com/office/powerpoint/2010/main" val="1357506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Moors are usually non-violent,</a:t>
            </a:r>
            <a:r>
              <a:rPr lang="en-US" baseline="0" dirty="0" smtClean="0"/>
              <a:t> but most are not cooperative with LE -  </a:t>
            </a:r>
            <a:r>
              <a:rPr lang="en-US" dirty="0" smtClean="0"/>
              <a:t>Every</a:t>
            </a:r>
            <a:r>
              <a:rPr lang="en-US" baseline="0" dirty="0" smtClean="0"/>
              <a:t> MOOR I am aware of is Black, except one</a:t>
            </a:r>
            <a:endParaRPr lang="en-US" dirty="0"/>
          </a:p>
        </p:txBody>
      </p:sp>
      <p:sp>
        <p:nvSpPr>
          <p:cNvPr id="4" name="Slide Number Placeholder 3"/>
          <p:cNvSpPr>
            <a:spLocks noGrp="1"/>
          </p:cNvSpPr>
          <p:nvPr>
            <p:ph type="sldNum" sz="quarter" idx="10"/>
          </p:nvPr>
        </p:nvSpPr>
        <p:spPr/>
        <p:txBody>
          <a:bodyPr/>
          <a:lstStyle/>
          <a:p>
            <a:pPr>
              <a:defRPr/>
            </a:pPr>
            <a:fld id="{F5C90E54-586E-4C46-9558-FB7588AA46B0}" type="slidenum">
              <a:rPr lang="en-US" smtClean="0"/>
              <a:pPr>
                <a:defRPr/>
              </a:pPr>
              <a:t>26</a:t>
            </a:fld>
            <a:endParaRPr lang="en-US" dirty="0"/>
          </a:p>
        </p:txBody>
      </p:sp>
    </p:spTree>
    <p:extLst>
      <p:ext uri="{BB962C8B-B14F-4D97-AF65-F5344CB8AC3E}">
        <p14:creationId xmlns:p14="http://schemas.microsoft.com/office/powerpoint/2010/main" val="1965340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Still talking about documents, the reason I bring up Moors is because of the following</a:t>
            </a:r>
            <a:r>
              <a:rPr lang="en-US" baseline="0" dirty="0" smtClean="0"/>
              <a:t> document</a:t>
            </a:r>
            <a:endParaRPr lang="en-US" dirty="0"/>
          </a:p>
        </p:txBody>
      </p:sp>
      <p:sp>
        <p:nvSpPr>
          <p:cNvPr id="4" name="Slide Number Placeholder 3"/>
          <p:cNvSpPr>
            <a:spLocks noGrp="1"/>
          </p:cNvSpPr>
          <p:nvPr>
            <p:ph type="sldNum" sz="quarter" idx="10"/>
          </p:nvPr>
        </p:nvSpPr>
        <p:spPr/>
        <p:txBody>
          <a:bodyPr/>
          <a:lstStyle/>
          <a:p>
            <a:pPr>
              <a:defRPr/>
            </a:pPr>
            <a:fld id="{F5C90E54-586E-4C46-9558-FB7588AA46B0}" type="slidenum">
              <a:rPr lang="en-US" smtClean="0"/>
              <a:pPr>
                <a:defRPr/>
              </a:pPr>
              <a:t>27</a:t>
            </a:fld>
            <a:endParaRPr lang="en-US" dirty="0"/>
          </a:p>
        </p:txBody>
      </p:sp>
    </p:spTree>
    <p:extLst>
      <p:ext uri="{BB962C8B-B14F-4D97-AF65-F5344CB8AC3E}">
        <p14:creationId xmlns:p14="http://schemas.microsoft.com/office/powerpoint/2010/main" val="4195938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Tesi received two citations</a:t>
            </a:r>
            <a:r>
              <a:rPr lang="en-US" baseline="0" dirty="0" smtClean="0"/>
              <a:t> from Colleyville PD Officer, sent this document to PD, copy to OAG  lengthy document, just going to show 1</a:t>
            </a:r>
            <a:r>
              <a:rPr lang="en-US" baseline="30000" dirty="0" smtClean="0"/>
              <a:t>st</a:t>
            </a:r>
            <a:r>
              <a:rPr lang="en-US" baseline="0" dirty="0" smtClean="0"/>
              <a:t> page</a:t>
            </a:r>
            <a:endParaRPr lang="en-US" dirty="0"/>
          </a:p>
        </p:txBody>
      </p:sp>
      <p:sp>
        <p:nvSpPr>
          <p:cNvPr id="4" name="Slide Number Placeholder 3"/>
          <p:cNvSpPr>
            <a:spLocks noGrp="1"/>
          </p:cNvSpPr>
          <p:nvPr>
            <p:ph type="sldNum" sz="quarter" idx="10"/>
          </p:nvPr>
        </p:nvSpPr>
        <p:spPr/>
        <p:txBody>
          <a:bodyPr/>
          <a:lstStyle/>
          <a:p>
            <a:pPr>
              <a:defRPr/>
            </a:pPr>
            <a:fld id="{F5C90E54-586E-4C46-9558-FB7588AA46B0}" type="slidenum">
              <a:rPr lang="en-US" smtClean="0"/>
              <a:pPr>
                <a:defRPr/>
              </a:pPr>
              <a:t>28</a:t>
            </a:fld>
            <a:endParaRPr lang="en-US" dirty="0"/>
          </a:p>
        </p:txBody>
      </p:sp>
    </p:spTree>
    <p:extLst>
      <p:ext uri="{BB962C8B-B14F-4D97-AF65-F5344CB8AC3E}">
        <p14:creationId xmlns:p14="http://schemas.microsoft.com/office/powerpoint/2010/main" val="1375036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30000" dirty="0" smtClean="0"/>
              <a:t>st</a:t>
            </a:r>
            <a:r>
              <a:rPr lang="en-US" dirty="0" smtClean="0"/>
              <a:t> of many pages –  I hate</a:t>
            </a:r>
            <a:r>
              <a:rPr lang="en-US" baseline="0" dirty="0" smtClean="0"/>
              <a:t> to read verbatim from the screen, this is important - </a:t>
            </a:r>
            <a:r>
              <a:rPr lang="en-US" dirty="0" smtClean="0"/>
              <a:t>read all </a:t>
            </a:r>
            <a:endParaRPr lang="en-US" dirty="0"/>
          </a:p>
        </p:txBody>
      </p:sp>
      <p:sp>
        <p:nvSpPr>
          <p:cNvPr id="4" name="Slide Number Placeholder 3"/>
          <p:cNvSpPr>
            <a:spLocks noGrp="1"/>
          </p:cNvSpPr>
          <p:nvPr>
            <p:ph type="sldNum" sz="quarter" idx="10"/>
          </p:nvPr>
        </p:nvSpPr>
        <p:spPr/>
        <p:txBody>
          <a:bodyPr/>
          <a:lstStyle/>
          <a:p>
            <a:pPr>
              <a:defRPr/>
            </a:pPr>
            <a:fld id="{F5C90E54-586E-4C46-9558-FB7588AA46B0}" type="slidenum">
              <a:rPr lang="en-US" smtClean="0"/>
              <a:pPr>
                <a:defRPr/>
              </a:pPr>
              <a:t>29</a:t>
            </a:fld>
            <a:endParaRPr lang="en-US" dirty="0"/>
          </a:p>
        </p:txBody>
      </p:sp>
    </p:spTree>
    <p:extLst>
      <p:ext uri="{BB962C8B-B14F-4D97-AF65-F5344CB8AC3E}">
        <p14:creationId xmlns:p14="http://schemas.microsoft.com/office/powerpoint/2010/main" val="2757470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eaLnBrk="1" hangingPunct="1"/>
            <a:r>
              <a:rPr lang="en-US" dirty="0" smtClean="0"/>
              <a:t>Remember all are black</a:t>
            </a:r>
            <a:r>
              <a:rPr lang="en-US" baseline="0" dirty="0" smtClean="0"/>
              <a:t> except one?  </a:t>
            </a:r>
            <a:r>
              <a:rPr lang="en-US" dirty="0" smtClean="0"/>
              <a:t>This is the ONE</a:t>
            </a:r>
          </a:p>
        </p:txBody>
      </p:sp>
      <p:sp>
        <p:nvSpPr>
          <p:cNvPr id="78852" name="Slide Number Placeholder 3"/>
          <p:cNvSpPr>
            <a:spLocks noGrp="1"/>
          </p:cNvSpPr>
          <p:nvPr>
            <p:ph type="sldNum" sz="quarter" idx="5"/>
          </p:nvPr>
        </p:nvSpPr>
        <p:spPr>
          <a:noFill/>
        </p:spPr>
        <p:txBody>
          <a:bodyPr/>
          <a:lstStyle/>
          <a:p>
            <a:fld id="{23EF6D57-3888-4935-B76A-D254D098AC8B}" type="slidenum">
              <a:rPr lang="en-US"/>
              <a:pPr/>
              <a:t>30</a:t>
            </a:fld>
            <a:endParaRPr lang="en-US" dirty="0"/>
          </a:p>
        </p:txBody>
      </p:sp>
    </p:spTree>
    <p:extLst>
      <p:ext uri="{BB962C8B-B14F-4D97-AF65-F5344CB8AC3E}">
        <p14:creationId xmlns:p14="http://schemas.microsoft.com/office/powerpoint/2010/main" val="3084156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traffic warrants,</a:t>
            </a:r>
            <a:r>
              <a:rPr lang="en-US" baseline="0" dirty="0" smtClean="0"/>
              <a:t> no criminal history, no confrontation when citations were issued, no confrontation before shots fired</a:t>
            </a:r>
            <a:endParaRPr lang="en-US" dirty="0"/>
          </a:p>
        </p:txBody>
      </p:sp>
      <p:sp>
        <p:nvSpPr>
          <p:cNvPr id="4" name="Slide Number Placeholder 3"/>
          <p:cNvSpPr>
            <a:spLocks noGrp="1"/>
          </p:cNvSpPr>
          <p:nvPr>
            <p:ph type="sldNum" sz="quarter" idx="10"/>
          </p:nvPr>
        </p:nvSpPr>
        <p:spPr/>
        <p:txBody>
          <a:bodyPr/>
          <a:lstStyle/>
          <a:p>
            <a:pPr>
              <a:defRPr/>
            </a:pPr>
            <a:fld id="{F5C90E54-586E-4C46-9558-FB7588AA46B0}" type="slidenum">
              <a:rPr lang="en-US" smtClean="0"/>
              <a:pPr>
                <a:defRPr/>
              </a:pPr>
              <a:t>31</a:t>
            </a:fld>
            <a:endParaRPr lang="en-US" dirty="0"/>
          </a:p>
        </p:txBody>
      </p:sp>
    </p:spTree>
    <p:extLst>
      <p:ext uri="{BB962C8B-B14F-4D97-AF65-F5344CB8AC3E}">
        <p14:creationId xmlns:p14="http://schemas.microsoft.com/office/powerpoint/2010/main" val="4061248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Glenn</a:t>
            </a:r>
            <a:r>
              <a:rPr lang="en-US" baseline="0" dirty="0" smtClean="0"/>
              <a:t> Willingham </a:t>
            </a:r>
            <a:r>
              <a:rPr lang="en-US" baseline="0" dirty="0" err="1" smtClean="0"/>
              <a:t>Fearn</a:t>
            </a:r>
            <a:endParaRPr lang="en-US" dirty="0"/>
          </a:p>
        </p:txBody>
      </p:sp>
      <p:sp>
        <p:nvSpPr>
          <p:cNvPr id="4" name="Slide Number Placeholder 3"/>
          <p:cNvSpPr>
            <a:spLocks noGrp="1"/>
          </p:cNvSpPr>
          <p:nvPr>
            <p:ph type="sldNum" sz="quarter" idx="10"/>
          </p:nvPr>
        </p:nvSpPr>
        <p:spPr/>
        <p:txBody>
          <a:bodyPr/>
          <a:lstStyle/>
          <a:p>
            <a:pPr>
              <a:defRPr/>
            </a:pPr>
            <a:fld id="{F5C90E54-586E-4C46-9558-FB7588AA46B0}" type="slidenum">
              <a:rPr lang="en-US" smtClean="0"/>
              <a:pPr>
                <a:defRPr/>
              </a:pPr>
              <a:t>32</a:t>
            </a:fld>
            <a:endParaRPr lang="en-US" dirty="0"/>
          </a:p>
        </p:txBody>
      </p:sp>
    </p:spTree>
    <p:extLst>
      <p:ext uri="{BB962C8B-B14F-4D97-AF65-F5344CB8AC3E}">
        <p14:creationId xmlns:p14="http://schemas.microsoft.com/office/powerpoint/2010/main" val="3064033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that sovereigns disavow</a:t>
            </a:r>
            <a:r>
              <a:rPr lang="en-US" baseline="0" dirty="0" smtClean="0"/>
              <a:t> any Constitutional amendment after 12</a:t>
            </a:r>
            <a:endParaRPr lang="en-US" dirty="0"/>
          </a:p>
        </p:txBody>
      </p:sp>
      <p:sp>
        <p:nvSpPr>
          <p:cNvPr id="4" name="Slide Number Placeholder 3"/>
          <p:cNvSpPr>
            <a:spLocks noGrp="1"/>
          </p:cNvSpPr>
          <p:nvPr>
            <p:ph type="sldNum" sz="quarter" idx="10"/>
          </p:nvPr>
        </p:nvSpPr>
        <p:spPr/>
        <p:txBody>
          <a:bodyPr/>
          <a:lstStyle/>
          <a:p>
            <a:pPr>
              <a:defRPr/>
            </a:pPr>
            <a:fld id="{F5C90E54-586E-4C46-9558-FB7588AA46B0}" type="slidenum">
              <a:rPr lang="en-US" smtClean="0"/>
              <a:pPr>
                <a:defRPr/>
              </a:pPr>
              <a:t>36</a:t>
            </a:fld>
            <a:endParaRPr lang="en-US" dirty="0"/>
          </a:p>
        </p:txBody>
      </p:sp>
    </p:spTree>
    <p:extLst>
      <p:ext uri="{BB962C8B-B14F-4D97-AF65-F5344CB8AC3E}">
        <p14:creationId xmlns:p14="http://schemas.microsoft.com/office/powerpoint/2010/main" val="274167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You will see</a:t>
            </a:r>
            <a:r>
              <a:rPr lang="en-US" baseline="0" dirty="0" smtClean="0"/>
              <a:t> UCC used in several ways by sovereigns, </a:t>
            </a:r>
            <a:r>
              <a:rPr lang="en-US" dirty="0" smtClean="0"/>
              <a:t>UCC is the basis</a:t>
            </a:r>
            <a:r>
              <a:rPr lang="en-US" baseline="0" dirty="0" smtClean="0"/>
              <a:t> for beliefs of sovereigns, such as not having to have a DL, etc.  they ignore all other codes</a:t>
            </a:r>
            <a:endParaRPr lang="en-US" dirty="0"/>
          </a:p>
        </p:txBody>
      </p:sp>
      <p:sp>
        <p:nvSpPr>
          <p:cNvPr id="4" name="Slide Number Placeholder 3"/>
          <p:cNvSpPr>
            <a:spLocks noGrp="1"/>
          </p:cNvSpPr>
          <p:nvPr>
            <p:ph type="sldNum" sz="quarter" idx="10"/>
          </p:nvPr>
        </p:nvSpPr>
        <p:spPr/>
        <p:txBody>
          <a:bodyPr/>
          <a:lstStyle/>
          <a:p>
            <a:pPr>
              <a:defRPr/>
            </a:pPr>
            <a:fld id="{F5C90E54-586E-4C46-9558-FB7588AA46B0}" type="slidenum">
              <a:rPr lang="en-US" smtClean="0"/>
              <a:pPr>
                <a:defRPr/>
              </a:pPr>
              <a:t>7</a:t>
            </a:fld>
            <a:endParaRPr lang="en-US" dirty="0"/>
          </a:p>
        </p:txBody>
      </p:sp>
    </p:spTree>
    <p:extLst>
      <p:ext uri="{BB962C8B-B14F-4D97-AF65-F5344CB8AC3E}">
        <p14:creationId xmlns:p14="http://schemas.microsoft.com/office/powerpoint/2010/main" val="2751425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many sovereign</a:t>
            </a:r>
            <a:r>
              <a:rPr lang="en-US" baseline="0" dirty="0" smtClean="0"/>
              <a:t> </a:t>
            </a:r>
            <a:r>
              <a:rPr lang="en-US" dirty="0" smtClean="0"/>
              <a:t>groups, but here are a few……  still get letters from</a:t>
            </a:r>
            <a:r>
              <a:rPr lang="en-US" baseline="0" dirty="0" smtClean="0"/>
              <a:t> prison from old leader Richard Lance McLaren</a:t>
            </a:r>
            <a:endParaRPr lang="en-US" dirty="0"/>
          </a:p>
        </p:txBody>
      </p:sp>
      <p:sp>
        <p:nvSpPr>
          <p:cNvPr id="4" name="Slide Number Placeholder 3"/>
          <p:cNvSpPr>
            <a:spLocks noGrp="1"/>
          </p:cNvSpPr>
          <p:nvPr>
            <p:ph type="sldNum" sz="quarter" idx="10"/>
          </p:nvPr>
        </p:nvSpPr>
        <p:spPr/>
        <p:txBody>
          <a:bodyPr/>
          <a:lstStyle/>
          <a:p>
            <a:pPr>
              <a:defRPr/>
            </a:pPr>
            <a:fld id="{F5C90E54-586E-4C46-9558-FB7588AA46B0}" type="slidenum">
              <a:rPr lang="en-US" smtClean="0"/>
              <a:pPr>
                <a:defRPr/>
              </a:pPr>
              <a:t>37</a:t>
            </a:fld>
            <a:endParaRPr lang="en-US" dirty="0"/>
          </a:p>
        </p:txBody>
      </p:sp>
    </p:spTree>
    <p:extLst>
      <p:ext uri="{BB962C8B-B14F-4D97-AF65-F5344CB8AC3E}">
        <p14:creationId xmlns:p14="http://schemas.microsoft.com/office/powerpoint/2010/main" val="3483320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took four years to get the foreclosure</a:t>
            </a:r>
            <a:r>
              <a:rPr lang="en-US" baseline="0" dirty="0" smtClean="0"/>
              <a:t> because mortgage company was deluged with documents – Paper Terrorism – David </a:t>
            </a:r>
            <a:r>
              <a:rPr lang="en-US" baseline="0" dirty="0" err="1" smtClean="0"/>
              <a:t>Kroupa</a:t>
            </a:r>
            <a:r>
              <a:rPr lang="en-US" baseline="0" dirty="0" smtClean="0"/>
              <a:t> plead guilty, Susan Cammack convicted at trial</a:t>
            </a:r>
            <a:endParaRPr lang="en-US" dirty="0"/>
          </a:p>
        </p:txBody>
      </p:sp>
      <p:sp>
        <p:nvSpPr>
          <p:cNvPr id="4" name="Slide Number Placeholder 3"/>
          <p:cNvSpPr>
            <a:spLocks noGrp="1"/>
          </p:cNvSpPr>
          <p:nvPr>
            <p:ph type="sldNum" sz="quarter" idx="10"/>
          </p:nvPr>
        </p:nvSpPr>
        <p:spPr/>
        <p:txBody>
          <a:bodyPr/>
          <a:lstStyle/>
          <a:p>
            <a:pPr>
              <a:defRPr/>
            </a:pPr>
            <a:fld id="{F5C90E54-586E-4C46-9558-FB7588AA46B0}" type="slidenum">
              <a:rPr lang="en-US" smtClean="0"/>
              <a:pPr>
                <a:defRPr/>
              </a:pPr>
              <a:t>38</a:t>
            </a:fld>
            <a:endParaRPr lang="en-US" dirty="0"/>
          </a:p>
        </p:txBody>
      </p:sp>
    </p:spTree>
    <p:extLst>
      <p:ext uri="{BB962C8B-B14F-4D97-AF65-F5344CB8AC3E}">
        <p14:creationId xmlns:p14="http://schemas.microsoft.com/office/powerpoint/2010/main" val="3140098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 </a:t>
            </a:r>
            <a:r>
              <a:rPr lang="en-US" dirty="0" smtClean="0"/>
              <a:t>Three</a:t>
            </a:r>
            <a:r>
              <a:rPr lang="en-US" baseline="0" dirty="0" smtClean="0"/>
              <a:t> guns for every sovereign</a:t>
            </a:r>
            <a:endParaRPr lang="en-US" dirty="0"/>
          </a:p>
        </p:txBody>
      </p:sp>
      <p:sp>
        <p:nvSpPr>
          <p:cNvPr id="4" name="Slide Number Placeholder 3"/>
          <p:cNvSpPr>
            <a:spLocks noGrp="1"/>
          </p:cNvSpPr>
          <p:nvPr>
            <p:ph type="sldNum" sz="quarter" idx="10"/>
          </p:nvPr>
        </p:nvSpPr>
        <p:spPr/>
        <p:txBody>
          <a:bodyPr/>
          <a:lstStyle/>
          <a:p>
            <a:pPr>
              <a:defRPr/>
            </a:pPr>
            <a:fld id="{F5C90E54-586E-4C46-9558-FB7588AA46B0}" type="slidenum">
              <a:rPr lang="en-US" smtClean="0"/>
              <a:pPr>
                <a:defRPr/>
              </a:pPr>
              <a:t>45</a:t>
            </a:fld>
            <a:endParaRPr lang="en-US" dirty="0"/>
          </a:p>
        </p:txBody>
      </p:sp>
    </p:spTree>
    <p:extLst>
      <p:ext uri="{BB962C8B-B14F-4D97-AF65-F5344CB8AC3E}">
        <p14:creationId xmlns:p14="http://schemas.microsoft.com/office/powerpoint/2010/main" val="2955534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issues with USA Today -   I have been giving this presentation for several years, this is what I have been teaching</a:t>
            </a:r>
            <a:endParaRPr lang="en-US" dirty="0"/>
          </a:p>
        </p:txBody>
      </p:sp>
      <p:sp>
        <p:nvSpPr>
          <p:cNvPr id="4" name="Slide Number Placeholder 3"/>
          <p:cNvSpPr>
            <a:spLocks noGrp="1"/>
          </p:cNvSpPr>
          <p:nvPr>
            <p:ph type="sldNum" sz="quarter" idx="10"/>
          </p:nvPr>
        </p:nvSpPr>
        <p:spPr/>
        <p:txBody>
          <a:bodyPr/>
          <a:lstStyle/>
          <a:p>
            <a:pPr>
              <a:defRPr/>
            </a:pPr>
            <a:fld id="{F5C90E54-586E-4C46-9558-FB7588AA46B0}" type="slidenum">
              <a:rPr lang="en-US" smtClean="0"/>
              <a:pPr>
                <a:defRPr/>
              </a:pPr>
              <a:t>51</a:t>
            </a:fld>
            <a:endParaRPr lang="en-US" dirty="0"/>
          </a:p>
        </p:txBody>
      </p:sp>
    </p:spTree>
    <p:extLst>
      <p:ext uri="{BB962C8B-B14F-4D97-AF65-F5344CB8AC3E}">
        <p14:creationId xmlns:p14="http://schemas.microsoft.com/office/powerpoint/2010/main" val="2811477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5C90E54-586E-4C46-9558-FB7588AA46B0}" type="slidenum">
              <a:rPr lang="en-US" smtClean="0"/>
              <a:pPr>
                <a:defRPr/>
              </a:pPr>
              <a:t>69</a:t>
            </a:fld>
            <a:endParaRPr lang="en-US" dirty="0"/>
          </a:p>
        </p:txBody>
      </p:sp>
    </p:spTree>
    <p:extLst>
      <p:ext uri="{BB962C8B-B14F-4D97-AF65-F5344CB8AC3E}">
        <p14:creationId xmlns:p14="http://schemas.microsoft.com/office/powerpoint/2010/main" val="3697334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C90E54-586E-4C46-9558-FB7588AA46B0}" type="slidenum">
              <a:rPr lang="en-US" smtClean="0"/>
              <a:pPr>
                <a:defRPr/>
              </a:pPr>
              <a:t>78</a:t>
            </a:fld>
            <a:endParaRPr lang="en-US" dirty="0"/>
          </a:p>
        </p:txBody>
      </p:sp>
    </p:spTree>
    <p:extLst>
      <p:ext uri="{BB962C8B-B14F-4D97-AF65-F5344CB8AC3E}">
        <p14:creationId xmlns:p14="http://schemas.microsoft.com/office/powerpoint/2010/main" val="860233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Paper Terrorists</a:t>
            </a:r>
            <a:r>
              <a:rPr lang="en-US" baseline="0" dirty="0" smtClean="0"/>
              <a:t>  --  </a:t>
            </a:r>
            <a:r>
              <a:rPr lang="en-US" dirty="0" smtClean="0"/>
              <a:t>Talk about redemption later</a:t>
            </a:r>
            <a:endParaRPr lang="en-US" dirty="0"/>
          </a:p>
        </p:txBody>
      </p:sp>
      <p:sp>
        <p:nvSpPr>
          <p:cNvPr id="4" name="Slide Number Placeholder 3"/>
          <p:cNvSpPr>
            <a:spLocks noGrp="1"/>
          </p:cNvSpPr>
          <p:nvPr>
            <p:ph type="sldNum" sz="quarter" idx="10"/>
          </p:nvPr>
        </p:nvSpPr>
        <p:spPr/>
        <p:txBody>
          <a:bodyPr/>
          <a:lstStyle/>
          <a:p>
            <a:pPr>
              <a:defRPr/>
            </a:pPr>
            <a:fld id="{F5C90E54-586E-4C46-9558-FB7588AA46B0}" type="slidenum">
              <a:rPr lang="en-US" smtClean="0"/>
              <a:pPr>
                <a:defRPr/>
              </a:pPr>
              <a:t>8</a:t>
            </a:fld>
            <a:endParaRPr lang="en-US" dirty="0"/>
          </a:p>
        </p:txBody>
      </p:sp>
    </p:spTree>
    <p:extLst>
      <p:ext uri="{BB962C8B-B14F-4D97-AF65-F5344CB8AC3E}">
        <p14:creationId xmlns:p14="http://schemas.microsoft.com/office/powerpoint/2010/main" val="3441777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Documents</a:t>
            </a:r>
            <a:r>
              <a:rPr lang="en-US" baseline="0" dirty="0" smtClean="0"/>
              <a:t> are used to legitimize their documents, I have received Apostilles from several sovereigns so I know they use them, there may be others.</a:t>
            </a:r>
            <a:endParaRPr lang="en-US" dirty="0"/>
          </a:p>
        </p:txBody>
      </p:sp>
      <p:sp>
        <p:nvSpPr>
          <p:cNvPr id="4" name="Slide Number Placeholder 3"/>
          <p:cNvSpPr>
            <a:spLocks noGrp="1"/>
          </p:cNvSpPr>
          <p:nvPr>
            <p:ph type="sldNum" sz="quarter" idx="10"/>
          </p:nvPr>
        </p:nvSpPr>
        <p:spPr/>
        <p:txBody>
          <a:bodyPr/>
          <a:lstStyle/>
          <a:p>
            <a:pPr>
              <a:defRPr/>
            </a:pPr>
            <a:fld id="{F5C90E54-586E-4C46-9558-FB7588AA46B0}" type="slidenum">
              <a:rPr lang="en-US" smtClean="0"/>
              <a:pPr>
                <a:defRPr/>
              </a:pPr>
              <a:t>9</a:t>
            </a:fld>
            <a:endParaRPr lang="en-US" dirty="0"/>
          </a:p>
        </p:txBody>
      </p:sp>
    </p:spTree>
    <p:extLst>
      <p:ext uri="{BB962C8B-B14F-4D97-AF65-F5344CB8AC3E}">
        <p14:creationId xmlns:p14="http://schemas.microsoft.com/office/powerpoint/2010/main" val="4224395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Looks Official, two State</a:t>
            </a:r>
            <a:r>
              <a:rPr lang="en-US" baseline="0" dirty="0" smtClean="0"/>
              <a:t> of Texas seals, placed on top of documents to make them look official, may not be the only official looking document used by sovereigns  ---remember video</a:t>
            </a:r>
            <a:endParaRPr lang="en-US" dirty="0"/>
          </a:p>
        </p:txBody>
      </p:sp>
      <p:sp>
        <p:nvSpPr>
          <p:cNvPr id="4" name="Slide Number Placeholder 3"/>
          <p:cNvSpPr>
            <a:spLocks noGrp="1"/>
          </p:cNvSpPr>
          <p:nvPr>
            <p:ph type="sldNum" sz="quarter" idx="10"/>
          </p:nvPr>
        </p:nvSpPr>
        <p:spPr/>
        <p:txBody>
          <a:bodyPr/>
          <a:lstStyle/>
          <a:p>
            <a:pPr>
              <a:defRPr/>
            </a:pPr>
            <a:fld id="{F5C90E54-586E-4C46-9558-FB7588AA46B0}" type="slidenum">
              <a:rPr lang="en-US" smtClean="0"/>
              <a:pPr>
                <a:defRPr/>
              </a:pPr>
              <a:t>10</a:t>
            </a:fld>
            <a:endParaRPr lang="en-US" dirty="0"/>
          </a:p>
        </p:txBody>
      </p:sp>
    </p:spTree>
    <p:extLst>
      <p:ext uri="{BB962C8B-B14F-4D97-AF65-F5344CB8AC3E}">
        <p14:creationId xmlns:p14="http://schemas.microsoft.com/office/powerpoint/2010/main" val="2562536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C90E54-586E-4C46-9558-FB7588AA46B0}" type="slidenum">
              <a:rPr lang="en-US" smtClean="0"/>
              <a:pPr>
                <a:defRPr/>
              </a:pPr>
              <a:t>12</a:t>
            </a:fld>
            <a:endParaRPr lang="en-US" dirty="0"/>
          </a:p>
        </p:txBody>
      </p:sp>
    </p:spTree>
    <p:extLst>
      <p:ext uri="{BB962C8B-B14F-4D97-AF65-F5344CB8AC3E}">
        <p14:creationId xmlns:p14="http://schemas.microsoft.com/office/powerpoint/2010/main" val="2122161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has heard of mechanic’s</a:t>
            </a:r>
            <a:r>
              <a:rPr lang="en-US" baseline="0" dirty="0" smtClean="0"/>
              <a:t> </a:t>
            </a:r>
            <a:r>
              <a:rPr lang="en-US" dirty="0" smtClean="0"/>
              <a:t>lien?  Either issued by court of signed mutually</a:t>
            </a:r>
            <a:r>
              <a:rPr lang="en-US" baseline="0" dirty="0" smtClean="0"/>
              <a:t> by debtor and creditor</a:t>
            </a:r>
            <a:endParaRPr lang="en-US" dirty="0"/>
          </a:p>
        </p:txBody>
      </p:sp>
      <p:sp>
        <p:nvSpPr>
          <p:cNvPr id="4" name="Slide Number Placeholder 3"/>
          <p:cNvSpPr>
            <a:spLocks noGrp="1"/>
          </p:cNvSpPr>
          <p:nvPr>
            <p:ph type="sldNum" sz="quarter" idx="10"/>
          </p:nvPr>
        </p:nvSpPr>
        <p:spPr/>
        <p:txBody>
          <a:bodyPr/>
          <a:lstStyle/>
          <a:p>
            <a:pPr>
              <a:defRPr/>
            </a:pPr>
            <a:fld id="{F5C90E54-586E-4C46-9558-FB7588AA46B0}" type="slidenum">
              <a:rPr lang="en-US" smtClean="0"/>
              <a:pPr>
                <a:defRPr/>
              </a:pPr>
              <a:t>13</a:t>
            </a:fld>
            <a:endParaRPr lang="en-US" dirty="0"/>
          </a:p>
        </p:txBody>
      </p:sp>
    </p:spTree>
    <p:extLst>
      <p:ext uri="{BB962C8B-B14F-4D97-AF65-F5344CB8AC3E}">
        <p14:creationId xmlns:p14="http://schemas.microsoft.com/office/powerpoint/2010/main" val="1577187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 Law, not all states have a</a:t>
            </a:r>
            <a:r>
              <a:rPr lang="en-US" baseline="0" dirty="0" smtClean="0"/>
              <a:t> similar law</a:t>
            </a:r>
            <a:endParaRPr lang="en-US" dirty="0"/>
          </a:p>
        </p:txBody>
      </p:sp>
      <p:sp>
        <p:nvSpPr>
          <p:cNvPr id="4" name="Slide Number Placeholder 3"/>
          <p:cNvSpPr>
            <a:spLocks noGrp="1"/>
          </p:cNvSpPr>
          <p:nvPr>
            <p:ph type="sldNum" sz="quarter" idx="10"/>
          </p:nvPr>
        </p:nvSpPr>
        <p:spPr/>
        <p:txBody>
          <a:bodyPr/>
          <a:lstStyle/>
          <a:p>
            <a:pPr>
              <a:defRPr/>
            </a:pPr>
            <a:fld id="{F5C90E54-586E-4C46-9558-FB7588AA46B0}" type="slidenum">
              <a:rPr lang="en-US" smtClean="0"/>
              <a:pPr>
                <a:defRPr/>
              </a:pPr>
              <a:t>14</a:t>
            </a:fld>
            <a:endParaRPr lang="en-US" dirty="0"/>
          </a:p>
        </p:txBody>
      </p:sp>
    </p:spTree>
    <p:extLst>
      <p:ext uri="{BB962C8B-B14F-4D97-AF65-F5344CB8AC3E}">
        <p14:creationId xmlns:p14="http://schemas.microsoft.com/office/powerpoint/2010/main" val="1212679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in New York,</a:t>
            </a:r>
            <a:r>
              <a:rPr lang="en-US" baseline="0" dirty="0" smtClean="0"/>
              <a:t> who does not have a similar statute</a:t>
            </a:r>
            <a:endParaRPr lang="en-US" dirty="0"/>
          </a:p>
        </p:txBody>
      </p:sp>
      <p:sp>
        <p:nvSpPr>
          <p:cNvPr id="4" name="Slide Number Placeholder 3"/>
          <p:cNvSpPr>
            <a:spLocks noGrp="1"/>
          </p:cNvSpPr>
          <p:nvPr>
            <p:ph type="sldNum" sz="quarter" idx="10"/>
          </p:nvPr>
        </p:nvSpPr>
        <p:spPr/>
        <p:txBody>
          <a:bodyPr/>
          <a:lstStyle/>
          <a:p>
            <a:pPr>
              <a:defRPr/>
            </a:pPr>
            <a:fld id="{F5C90E54-586E-4C46-9558-FB7588AA46B0}" type="slidenum">
              <a:rPr lang="en-US" smtClean="0"/>
              <a:pPr>
                <a:defRPr/>
              </a:pPr>
              <a:t>15</a:t>
            </a:fld>
            <a:endParaRPr lang="en-US" dirty="0"/>
          </a:p>
        </p:txBody>
      </p:sp>
    </p:spTree>
    <p:extLst>
      <p:ext uri="{BB962C8B-B14F-4D97-AF65-F5344CB8AC3E}">
        <p14:creationId xmlns:p14="http://schemas.microsoft.com/office/powerpoint/2010/main" val="3547426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381000" y="2566435"/>
            <a:ext cx="8305800" cy="628377"/>
          </a:xfrm>
        </p:spPr>
        <p:txBody>
          <a:bodyPr/>
          <a:lstStyle>
            <a:lvl1pPr algn="ctr">
              <a:defRPr sz="3800" b="1" i="0">
                <a:solidFill>
                  <a:schemeClr val="tx1"/>
                </a:solidFill>
                <a:latin typeface="Arial"/>
                <a:cs typeface="Arial"/>
              </a:defRPr>
            </a:lvl1pPr>
          </a:lstStyle>
          <a:p>
            <a:r>
              <a:rPr lang="en-US" dirty="0" smtClean="0"/>
              <a:t>Click to Edit Master Title</a:t>
            </a:r>
            <a:endParaRPr lang="en-US" dirty="0"/>
          </a:p>
        </p:txBody>
      </p:sp>
      <p:sp>
        <p:nvSpPr>
          <p:cNvPr id="3075" name="Rectangle 3"/>
          <p:cNvSpPr>
            <a:spLocks noGrp="1" noChangeArrowheads="1"/>
          </p:cNvSpPr>
          <p:nvPr>
            <p:ph type="subTitle" idx="1"/>
          </p:nvPr>
        </p:nvSpPr>
        <p:spPr>
          <a:xfrm>
            <a:off x="381000" y="4191000"/>
            <a:ext cx="8305800" cy="361637"/>
          </a:xfrm>
        </p:spPr>
        <p:txBody>
          <a:bodyPr anchor="ctr">
            <a:spAutoFit/>
          </a:bodyPr>
          <a:lstStyle>
            <a:lvl1pPr marL="0" indent="0" algn="ctr">
              <a:lnSpc>
                <a:spcPct val="80000"/>
              </a:lnSpc>
              <a:buFont typeface="Webdings" pitchFamily="80" charset="2"/>
              <a:buNone/>
              <a:defRPr/>
            </a:lvl1pPr>
          </a:lstStyle>
          <a:p>
            <a:r>
              <a:rPr lang="en-US" smtClean="0"/>
              <a:t>Click to edit Master subtitle style</a:t>
            </a:r>
            <a:endParaRPr lang="en-US" dirty="0"/>
          </a:p>
        </p:txBody>
      </p:sp>
      <p:sp>
        <p:nvSpPr>
          <p:cNvPr id="5" name="Rectangle 4"/>
          <p:cNvSpPr>
            <a:spLocks noGrp="1" noChangeArrowheads="1"/>
          </p:cNvSpPr>
          <p:nvPr>
            <p:ph type="dt" sz="half" idx="10"/>
          </p:nvPr>
        </p:nvSpPr>
        <p:spPr>
          <a:xfrm>
            <a:off x="381000" y="6248400"/>
            <a:ext cx="1905000" cy="457200"/>
          </a:xfrm>
        </p:spPr>
        <p:txBody>
          <a:bodyPr/>
          <a:lstStyle>
            <a:lvl1pPr>
              <a:defRPr/>
            </a:lvl1pPr>
          </a:lstStyle>
          <a:p>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a:xfrm>
            <a:off x="6781800" y="6248400"/>
            <a:ext cx="1905000" cy="457200"/>
          </a:xfrm>
        </p:spPr>
        <p:txBody>
          <a:bodyPr/>
          <a:lstStyle>
            <a:lvl1pPr>
              <a:defRPr>
                <a:latin typeface="Arial" charset="0"/>
              </a:defRPr>
            </a:lvl1pPr>
          </a:lstStyle>
          <a:p>
            <a:fld id="{5484423F-7640-9C40-82AF-A5F182BD6B07}" type="slidenum">
              <a:rPr lang="en-US"/>
              <a:pPr/>
              <a:t>‹#›</a:t>
            </a:fld>
            <a:endParaRPr lang="en-US"/>
          </a:p>
        </p:txBody>
      </p:sp>
      <p:pic>
        <p:nvPicPr>
          <p:cNvPr id="3" name="Picture 2" descr="OAG_PPT_banner.jpg" title="Banner graphic for the Attorney General of Texas Ken Paxt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919758"/>
          </a:xfrm>
          <a:prstGeom prst="rect">
            <a:avLst/>
          </a:prstGeom>
        </p:spPr>
      </p:pic>
    </p:spTree>
    <p:extLst>
      <p:ext uri="{BB962C8B-B14F-4D97-AF65-F5344CB8AC3E}">
        <p14:creationId xmlns:p14="http://schemas.microsoft.com/office/powerpoint/2010/main" val="3933380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3"/>
          <p:cNvSpPr>
            <a:spLocks noGrp="1" noChangeArrowheads="1"/>
          </p:cNvSpPr>
          <p:nvPr>
            <p:ph type="dt" sz="half" idx="10"/>
          </p:nvPr>
        </p:nvSpPr>
        <p:spPr>
          <a:ln/>
        </p:spPr>
        <p:txBody>
          <a:bodyPr/>
          <a:lstStyle>
            <a:lvl1pPr>
              <a:defRPr/>
            </a:lvl1pPr>
          </a:lstStyle>
          <a:p>
            <a:endParaRPr lang="en-US"/>
          </a:p>
        </p:txBody>
      </p:sp>
      <p:sp>
        <p:nvSpPr>
          <p:cNvPr id="5" name="Rectangle 14"/>
          <p:cNvSpPr>
            <a:spLocks noGrp="1" noChangeArrowheads="1"/>
          </p:cNvSpPr>
          <p:nvPr>
            <p:ph type="ftr" sz="quarter" idx="11"/>
          </p:nvPr>
        </p:nvSpPr>
        <p:spPr>
          <a:ln/>
        </p:spPr>
        <p:txBody>
          <a:bodyPr/>
          <a:lstStyle>
            <a:lvl1pPr>
              <a:defRPr/>
            </a:lvl1pPr>
          </a:lstStyle>
          <a:p>
            <a:endParaRPr lang="en-US"/>
          </a:p>
        </p:txBody>
      </p:sp>
      <p:sp>
        <p:nvSpPr>
          <p:cNvPr id="6" name="Rectangle 15"/>
          <p:cNvSpPr>
            <a:spLocks noGrp="1" noChangeArrowheads="1"/>
          </p:cNvSpPr>
          <p:nvPr>
            <p:ph type="sldNum" sz="quarter" idx="12"/>
          </p:nvPr>
        </p:nvSpPr>
        <p:spPr>
          <a:ln/>
        </p:spPr>
        <p:txBody>
          <a:bodyPr/>
          <a:lstStyle>
            <a:lvl1pPr>
              <a:defRPr/>
            </a:lvl1pPr>
          </a:lstStyle>
          <a:p>
            <a:fld id="{3789F3DE-3E23-384B-A4A0-F9C27F12F954}" type="slidenum">
              <a:rPr lang="en-US"/>
              <a:pPr/>
              <a:t>‹#›</a:t>
            </a:fld>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7590936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77724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B91D6BFB-A247-5B46-B261-068DB9C5A6AC}" type="slidenum">
              <a:rPr lang="en-US" smtClean="0"/>
              <a:pPr/>
              <a:t>‹#›</a:t>
            </a:fld>
            <a:endParaRPr lang="en-US"/>
          </a:p>
        </p:txBody>
      </p:sp>
    </p:spTree>
    <p:extLst>
      <p:ext uri="{BB962C8B-B14F-4D97-AF65-F5344CB8AC3E}">
        <p14:creationId xmlns:p14="http://schemas.microsoft.com/office/powerpoint/2010/main" val="185594031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dirty="0"/>
          </a:p>
        </p:txBody>
      </p:sp>
      <p:sp>
        <p:nvSpPr>
          <p:cNvPr id="4"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5"/>
          <p:cNvSpPr>
            <a:spLocks noGrp="1" noChangeArrowheads="1"/>
          </p:cNvSpPr>
          <p:nvPr>
            <p:ph type="sldNum" sz="quarter" idx="12"/>
          </p:nvPr>
        </p:nvSpPr>
        <p:spPr>
          <a:ln/>
        </p:spPr>
        <p:txBody>
          <a:bodyPr/>
          <a:lstStyle>
            <a:lvl1pPr>
              <a:defRPr/>
            </a:lvl1pPr>
          </a:lstStyle>
          <a:p>
            <a:pPr>
              <a:defRPr/>
            </a:pPr>
            <a:fld id="{AD6C0C19-601A-4369-8083-FBB0435BA33D}" type="slidenum">
              <a:rPr lang="en-US"/>
              <a:pPr>
                <a:defRPr/>
              </a:pPr>
              <a:t>‹#›</a:t>
            </a:fld>
            <a:endParaRPr lang="en-US" dirty="0"/>
          </a:p>
        </p:txBody>
      </p:sp>
    </p:spTree>
    <p:extLst>
      <p:ext uri="{BB962C8B-B14F-4D97-AF65-F5344CB8AC3E}">
        <p14:creationId xmlns:p14="http://schemas.microsoft.com/office/powerpoint/2010/main" val="2880212274"/>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dirty="0"/>
          </a:p>
        </p:txBody>
      </p:sp>
      <p:sp>
        <p:nvSpPr>
          <p:cNvPr id="8"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5"/>
          <p:cNvSpPr>
            <a:spLocks noGrp="1" noChangeArrowheads="1"/>
          </p:cNvSpPr>
          <p:nvPr>
            <p:ph type="sldNum" sz="quarter" idx="12"/>
          </p:nvPr>
        </p:nvSpPr>
        <p:spPr>
          <a:ln/>
        </p:spPr>
        <p:txBody>
          <a:bodyPr/>
          <a:lstStyle>
            <a:lvl1pPr>
              <a:defRPr/>
            </a:lvl1pPr>
          </a:lstStyle>
          <a:p>
            <a:pPr>
              <a:defRPr/>
            </a:pPr>
            <a:fld id="{0AD4C072-B6E9-43E6-A34B-C5852FD94FF3}" type="slidenum">
              <a:rPr lang="en-US"/>
              <a:pPr>
                <a:defRPr/>
              </a:pPr>
              <a:t>‹#›</a:t>
            </a:fld>
            <a:endParaRPr lang="en-US" dirty="0"/>
          </a:p>
        </p:txBody>
      </p:sp>
    </p:spTree>
    <p:extLst>
      <p:ext uri="{BB962C8B-B14F-4D97-AF65-F5344CB8AC3E}">
        <p14:creationId xmlns:p14="http://schemas.microsoft.com/office/powerpoint/2010/main" val="3999686554"/>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dirty="0"/>
          </a:p>
        </p:txBody>
      </p:sp>
      <p:sp>
        <p:nvSpPr>
          <p:cNvPr id="6"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5"/>
          <p:cNvSpPr>
            <a:spLocks noGrp="1" noChangeArrowheads="1"/>
          </p:cNvSpPr>
          <p:nvPr>
            <p:ph type="sldNum" sz="quarter" idx="12"/>
          </p:nvPr>
        </p:nvSpPr>
        <p:spPr>
          <a:ln/>
        </p:spPr>
        <p:txBody>
          <a:bodyPr/>
          <a:lstStyle>
            <a:lvl1pPr>
              <a:defRPr/>
            </a:lvl1pPr>
          </a:lstStyle>
          <a:p>
            <a:pPr>
              <a:defRPr/>
            </a:pPr>
            <a:fld id="{7F880354-68F2-4AC8-89E7-7E2ACE64BDDE}" type="slidenum">
              <a:rPr lang="en-US"/>
              <a:pPr>
                <a:defRPr/>
              </a:pPr>
              <a:t>‹#›</a:t>
            </a:fld>
            <a:endParaRPr lang="en-US" dirty="0"/>
          </a:p>
        </p:txBody>
      </p:sp>
    </p:spTree>
    <p:extLst>
      <p:ext uri="{BB962C8B-B14F-4D97-AF65-F5344CB8AC3E}">
        <p14:creationId xmlns:p14="http://schemas.microsoft.com/office/powerpoint/2010/main" val="91522834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9" name="Rectangle 12"/>
          <p:cNvSpPr>
            <a:spLocks noGrp="1" noChangeArrowheads="1"/>
          </p:cNvSpPr>
          <p:nvPr>
            <p:ph type="body" idx="1"/>
          </p:nvPr>
        </p:nvSpPr>
        <p:spPr bwMode="auto">
          <a:xfrm>
            <a:off x="685800" y="1371600"/>
            <a:ext cx="77724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37"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endParaRPr lang="en-US"/>
          </a:p>
        </p:txBody>
      </p:sp>
      <p:sp>
        <p:nvSpPr>
          <p:cNvPr id="1038"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endParaRPr lang="en-US"/>
          </a:p>
        </p:txBody>
      </p:sp>
      <p:sp>
        <p:nvSpPr>
          <p:cNvPr id="1039"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B91D6BFB-A247-5B46-B261-068DB9C5A6AC}" type="slidenum">
              <a:rPr lang="en-US"/>
              <a:pPr/>
              <a:t>‹#›</a:t>
            </a:fld>
            <a:endParaRPr lang="en-US"/>
          </a:p>
        </p:txBody>
      </p:sp>
      <p:pic>
        <p:nvPicPr>
          <p:cNvPr id="2" name="Picture 1" descr="OAG_PPT_banner_pages.jpg" title="Graphic banner containing the official Texas seal for the Office of the Attorney General"/>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9144000" cy="919758"/>
          </a:xfrm>
          <a:prstGeom prst="rect">
            <a:avLst/>
          </a:prstGeom>
        </p:spPr>
      </p:pic>
      <p:sp>
        <p:nvSpPr>
          <p:cNvPr id="1028" name="Rectangle 11"/>
          <p:cNvSpPr>
            <a:spLocks noGrp="1" noChangeArrowheads="1"/>
          </p:cNvSpPr>
          <p:nvPr>
            <p:ph type="title"/>
          </p:nvPr>
        </p:nvSpPr>
        <p:spPr bwMode="auto">
          <a:xfrm>
            <a:off x="1295400" y="198487"/>
            <a:ext cx="7162800" cy="4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57" r:id="rId2"/>
    <p:sldLayoutId id="2147483662" r:id="rId3"/>
    <p:sldLayoutId id="2147483663" r:id="rId4"/>
    <p:sldLayoutId id="2147483664" r:id="rId5"/>
    <p:sldLayoutId id="2147483665" r:id="rId6"/>
  </p:sldLayoutIdLst>
  <p:txStyles>
    <p:titleStyle>
      <a:lvl1pPr algn="l" rtl="0" eaLnBrk="1" fontAlgn="base" hangingPunct="1">
        <a:lnSpc>
          <a:spcPct val="90000"/>
        </a:lnSpc>
        <a:spcBef>
          <a:spcPct val="0"/>
        </a:spcBef>
        <a:spcAft>
          <a:spcPct val="0"/>
        </a:spcAft>
        <a:defRPr sz="2800" b="1">
          <a:solidFill>
            <a:srgbClr val="FFFFFF"/>
          </a:solidFill>
          <a:latin typeface="Arial"/>
          <a:ea typeface="ＭＳ Ｐゴシック" charset="0"/>
          <a:cs typeface="Arial"/>
        </a:defRPr>
      </a:lvl1pPr>
      <a:lvl2pPr algn="l" rtl="0" eaLnBrk="1" fontAlgn="base" hangingPunct="1">
        <a:lnSpc>
          <a:spcPct val="80000"/>
        </a:lnSpc>
        <a:spcBef>
          <a:spcPct val="0"/>
        </a:spcBef>
        <a:spcAft>
          <a:spcPct val="0"/>
        </a:spcAft>
        <a:defRPr sz="2800" b="1">
          <a:solidFill>
            <a:srgbClr val="FFFFFF"/>
          </a:solidFill>
          <a:latin typeface="Arial" charset="0"/>
          <a:ea typeface="ＭＳ Ｐゴシック" charset="0"/>
        </a:defRPr>
      </a:lvl2pPr>
      <a:lvl3pPr algn="l" rtl="0" eaLnBrk="1" fontAlgn="base" hangingPunct="1">
        <a:lnSpc>
          <a:spcPct val="80000"/>
        </a:lnSpc>
        <a:spcBef>
          <a:spcPct val="0"/>
        </a:spcBef>
        <a:spcAft>
          <a:spcPct val="0"/>
        </a:spcAft>
        <a:defRPr sz="2800" b="1">
          <a:solidFill>
            <a:srgbClr val="FFFFFF"/>
          </a:solidFill>
          <a:latin typeface="Arial" charset="0"/>
          <a:ea typeface="ＭＳ Ｐゴシック" charset="0"/>
        </a:defRPr>
      </a:lvl3pPr>
      <a:lvl4pPr algn="l" rtl="0" eaLnBrk="1" fontAlgn="base" hangingPunct="1">
        <a:lnSpc>
          <a:spcPct val="80000"/>
        </a:lnSpc>
        <a:spcBef>
          <a:spcPct val="0"/>
        </a:spcBef>
        <a:spcAft>
          <a:spcPct val="0"/>
        </a:spcAft>
        <a:defRPr sz="2800" b="1">
          <a:solidFill>
            <a:srgbClr val="FFFFFF"/>
          </a:solidFill>
          <a:latin typeface="Arial" charset="0"/>
          <a:ea typeface="ＭＳ Ｐゴシック" charset="0"/>
        </a:defRPr>
      </a:lvl4pPr>
      <a:lvl5pPr algn="l" rtl="0" eaLnBrk="1" fontAlgn="base" hangingPunct="1">
        <a:lnSpc>
          <a:spcPct val="80000"/>
        </a:lnSpc>
        <a:spcBef>
          <a:spcPct val="0"/>
        </a:spcBef>
        <a:spcAft>
          <a:spcPct val="0"/>
        </a:spcAft>
        <a:defRPr sz="2800" b="1">
          <a:solidFill>
            <a:srgbClr val="FFFFFF"/>
          </a:solidFill>
          <a:latin typeface="Arial" charset="0"/>
          <a:ea typeface="ＭＳ Ｐゴシック" charset="0"/>
        </a:defRPr>
      </a:lvl5pPr>
      <a:lvl6pPr marL="457200" algn="l" rtl="0" eaLnBrk="1" fontAlgn="base" hangingPunct="1">
        <a:lnSpc>
          <a:spcPct val="80000"/>
        </a:lnSpc>
        <a:spcBef>
          <a:spcPct val="0"/>
        </a:spcBef>
        <a:spcAft>
          <a:spcPct val="0"/>
        </a:spcAft>
        <a:defRPr sz="2800">
          <a:solidFill>
            <a:srgbClr val="FFFFFF"/>
          </a:solidFill>
          <a:latin typeface="Arial Black" pitchFamily="80" charset="0"/>
        </a:defRPr>
      </a:lvl6pPr>
      <a:lvl7pPr marL="914400" algn="l" rtl="0" eaLnBrk="1" fontAlgn="base" hangingPunct="1">
        <a:lnSpc>
          <a:spcPct val="80000"/>
        </a:lnSpc>
        <a:spcBef>
          <a:spcPct val="0"/>
        </a:spcBef>
        <a:spcAft>
          <a:spcPct val="0"/>
        </a:spcAft>
        <a:defRPr sz="2800">
          <a:solidFill>
            <a:srgbClr val="FFFFFF"/>
          </a:solidFill>
          <a:latin typeface="Arial Black" pitchFamily="80" charset="0"/>
        </a:defRPr>
      </a:lvl7pPr>
      <a:lvl8pPr marL="1371600" algn="l" rtl="0" eaLnBrk="1" fontAlgn="base" hangingPunct="1">
        <a:lnSpc>
          <a:spcPct val="80000"/>
        </a:lnSpc>
        <a:spcBef>
          <a:spcPct val="0"/>
        </a:spcBef>
        <a:spcAft>
          <a:spcPct val="0"/>
        </a:spcAft>
        <a:defRPr sz="2800">
          <a:solidFill>
            <a:srgbClr val="FFFFFF"/>
          </a:solidFill>
          <a:latin typeface="Arial Black" pitchFamily="80" charset="0"/>
        </a:defRPr>
      </a:lvl8pPr>
      <a:lvl9pPr marL="1828800" algn="l" rtl="0" eaLnBrk="1" fontAlgn="base" hangingPunct="1">
        <a:lnSpc>
          <a:spcPct val="80000"/>
        </a:lnSpc>
        <a:spcBef>
          <a:spcPct val="0"/>
        </a:spcBef>
        <a:spcAft>
          <a:spcPct val="0"/>
        </a:spcAft>
        <a:defRPr sz="2800">
          <a:solidFill>
            <a:srgbClr val="FFFFFF"/>
          </a:solidFill>
          <a:latin typeface="Arial Black" pitchFamily="80" charset="0"/>
        </a:defRPr>
      </a:lvl9pPr>
    </p:titleStyle>
    <p:bodyStyle>
      <a:lvl1pPr marL="457200" indent="-457200" algn="l" rtl="0" eaLnBrk="1" fontAlgn="base" hangingPunct="1">
        <a:lnSpc>
          <a:spcPct val="90000"/>
        </a:lnSpc>
        <a:spcBef>
          <a:spcPct val="20000"/>
        </a:spcBef>
        <a:spcAft>
          <a:spcPct val="0"/>
        </a:spcAft>
        <a:buFont typeface="Webdings" charset="0"/>
        <a:buChar char="4"/>
        <a:defRPr sz="2100">
          <a:solidFill>
            <a:schemeClr val="tx1"/>
          </a:solidFill>
          <a:latin typeface="+mn-lt"/>
          <a:ea typeface="ＭＳ Ｐゴシック" charset="0"/>
          <a:cs typeface="ＭＳ Ｐゴシック" charset="0"/>
        </a:defRPr>
      </a:lvl1pPr>
      <a:lvl2pPr marL="914400" indent="-457200" algn="l" rtl="0" eaLnBrk="1" fontAlgn="base" hangingPunct="1">
        <a:lnSpc>
          <a:spcPct val="90000"/>
        </a:lnSpc>
        <a:spcBef>
          <a:spcPct val="20000"/>
        </a:spcBef>
        <a:spcAft>
          <a:spcPct val="0"/>
        </a:spcAft>
        <a:buFont typeface="Times" charset="0"/>
        <a:buChar char="•"/>
        <a:defRPr sz="2100">
          <a:solidFill>
            <a:schemeClr val="tx1"/>
          </a:solidFill>
          <a:latin typeface="+mn-lt"/>
          <a:ea typeface="ＭＳ Ｐゴシック" pitchFamily="80" charset="-128"/>
        </a:defRPr>
      </a:lvl2pPr>
      <a:lvl3pPr marL="1371600" indent="-457200" algn="l" rtl="0" eaLnBrk="1" fontAlgn="base" hangingPunct="1">
        <a:lnSpc>
          <a:spcPct val="90000"/>
        </a:lnSpc>
        <a:spcBef>
          <a:spcPct val="20000"/>
        </a:spcBef>
        <a:spcAft>
          <a:spcPct val="0"/>
        </a:spcAft>
        <a:buFont typeface="Wingdings" charset="0"/>
        <a:buChar char="§"/>
        <a:defRPr sz="2100">
          <a:solidFill>
            <a:schemeClr val="tx1"/>
          </a:solidFill>
          <a:latin typeface="+mn-lt"/>
          <a:ea typeface="ＭＳ Ｐゴシック" pitchFamily="80" charset="-128"/>
        </a:defRPr>
      </a:lvl3pPr>
      <a:lvl4pPr marL="1828800" indent="-457200" algn="l" rtl="0" eaLnBrk="1" fontAlgn="base" hangingPunct="1">
        <a:lnSpc>
          <a:spcPct val="90000"/>
        </a:lnSpc>
        <a:spcBef>
          <a:spcPct val="20000"/>
        </a:spcBef>
        <a:spcAft>
          <a:spcPct val="0"/>
        </a:spcAft>
        <a:buFont typeface="Times" charset="0"/>
        <a:buChar char="•"/>
        <a:defRPr sz="2100">
          <a:solidFill>
            <a:schemeClr val="tx1"/>
          </a:solidFill>
          <a:latin typeface="+mn-lt"/>
          <a:ea typeface="ＭＳ Ｐゴシック" pitchFamily="80" charset="-128"/>
        </a:defRPr>
      </a:lvl4pPr>
      <a:lvl5pPr marL="2286000" indent="-457200" algn="l" rtl="0" eaLnBrk="1" fontAlgn="base" hangingPunct="1">
        <a:lnSpc>
          <a:spcPct val="90000"/>
        </a:lnSpc>
        <a:spcBef>
          <a:spcPct val="20000"/>
        </a:spcBef>
        <a:spcAft>
          <a:spcPct val="0"/>
        </a:spcAft>
        <a:buFont typeface="Wingdings" charset="0"/>
        <a:buChar char="§"/>
        <a:defRPr sz="2100">
          <a:solidFill>
            <a:schemeClr val="tx1"/>
          </a:solidFill>
          <a:latin typeface="+mn-lt"/>
          <a:ea typeface="ＭＳ Ｐゴシック" pitchFamily="80" charset="-128"/>
        </a:defRPr>
      </a:lvl5pPr>
      <a:lvl6pPr marL="2743200" indent="-457200" algn="l" rtl="0" eaLnBrk="1" fontAlgn="base" hangingPunct="1">
        <a:lnSpc>
          <a:spcPct val="90000"/>
        </a:lnSpc>
        <a:spcBef>
          <a:spcPct val="20000"/>
        </a:spcBef>
        <a:spcAft>
          <a:spcPct val="0"/>
        </a:spcAft>
        <a:buFont typeface="Wingdings" pitchFamily="80" charset="2"/>
        <a:buChar char="§"/>
        <a:defRPr sz="2100">
          <a:solidFill>
            <a:schemeClr val="tx1"/>
          </a:solidFill>
          <a:latin typeface="+mn-lt"/>
          <a:ea typeface="ＭＳ Ｐゴシック" pitchFamily="80" charset="-128"/>
        </a:defRPr>
      </a:lvl6pPr>
      <a:lvl7pPr marL="3200400" indent="-457200" algn="l" rtl="0" eaLnBrk="1" fontAlgn="base" hangingPunct="1">
        <a:lnSpc>
          <a:spcPct val="90000"/>
        </a:lnSpc>
        <a:spcBef>
          <a:spcPct val="20000"/>
        </a:spcBef>
        <a:spcAft>
          <a:spcPct val="0"/>
        </a:spcAft>
        <a:buFont typeface="Wingdings" pitchFamily="80" charset="2"/>
        <a:buChar char="§"/>
        <a:defRPr sz="2100">
          <a:solidFill>
            <a:schemeClr val="tx1"/>
          </a:solidFill>
          <a:latin typeface="+mn-lt"/>
          <a:ea typeface="ＭＳ Ｐゴシック" pitchFamily="80" charset="-128"/>
        </a:defRPr>
      </a:lvl7pPr>
      <a:lvl8pPr marL="3657600" indent="-457200" algn="l" rtl="0" eaLnBrk="1" fontAlgn="base" hangingPunct="1">
        <a:lnSpc>
          <a:spcPct val="90000"/>
        </a:lnSpc>
        <a:spcBef>
          <a:spcPct val="20000"/>
        </a:spcBef>
        <a:spcAft>
          <a:spcPct val="0"/>
        </a:spcAft>
        <a:buFont typeface="Wingdings" pitchFamily="80" charset="2"/>
        <a:buChar char="§"/>
        <a:defRPr sz="2100">
          <a:solidFill>
            <a:schemeClr val="tx1"/>
          </a:solidFill>
          <a:latin typeface="+mn-lt"/>
          <a:ea typeface="ＭＳ Ｐゴシック" pitchFamily="80" charset="-128"/>
        </a:defRPr>
      </a:lvl8pPr>
      <a:lvl9pPr marL="4114800" indent="-457200" algn="l" rtl="0" eaLnBrk="1" fontAlgn="base" hangingPunct="1">
        <a:lnSpc>
          <a:spcPct val="90000"/>
        </a:lnSpc>
        <a:spcBef>
          <a:spcPct val="20000"/>
        </a:spcBef>
        <a:spcAft>
          <a:spcPct val="0"/>
        </a:spcAft>
        <a:buFont typeface="Wingdings" pitchFamily="80" charset="2"/>
        <a:buChar char="§"/>
        <a:defRPr sz="2100">
          <a:solidFill>
            <a:schemeClr val="tx1"/>
          </a:solidFill>
          <a:latin typeface="+mn-lt"/>
          <a:ea typeface="ＭＳ Ｐゴシック" pitchFamily="8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d_y-gLm9Hrw?feature=player_detailpage"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ideo" Target="https://www.youtube.com/embed/uVd8fpkv45Y?feature=player_detailpage" TargetMode="External"/><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www.texasattorneygeneral.gov/"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81000" y="2557458"/>
            <a:ext cx="8305800" cy="646331"/>
          </a:xfrm>
        </p:spPr>
        <p:txBody>
          <a:bodyPr/>
          <a:lstStyle/>
          <a:p>
            <a:r>
              <a:rPr lang="en-US" sz="4000" dirty="0" smtClean="0"/>
              <a:t>SOVEREIGN CITIZENS</a:t>
            </a:r>
            <a:endParaRPr lang="en-US" sz="4000" dirty="0"/>
          </a:p>
        </p:txBody>
      </p:sp>
      <p:sp>
        <p:nvSpPr>
          <p:cNvPr id="7" name="Subtitle 6"/>
          <p:cNvSpPr>
            <a:spLocks noGrp="1"/>
          </p:cNvSpPr>
          <p:nvPr>
            <p:ph type="subTitle" idx="1"/>
          </p:nvPr>
        </p:nvSpPr>
        <p:spPr>
          <a:xfrm>
            <a:off x="381000" y="3873221"/>
            <a:ext cx="8305800" cy="997196"/>
          </a:xfrm>
        </p:spPr>
        <p:txBody>
          <a:bodyPr/>
          <a:lstStyle/>
          <a:p>
            <a:r>
              <a:rPr lang="en-US" dirty="0" smtClean="0"/>
              <a:t>Gregory Lucas</a:t>
            </a:r>
          </a:p>
          <a:p>
            <a:r>
              <a:rPr lang="en-US" dirty="0" smtClean="0"/>
              <a:t>Captain</a:t>
            </a:r>
          </a:p>
          <a:p>
            <a:r>
              <a:rPr lang="en-US" dirty="0" smtClean="0"/>
              <a:t>Criminal Investigations Division</a:t>
            </a:r>
            <a:endParaRPr lang="en-US" dirty="0"/>
          </a:p>
        </p:txBody>
      </p:sp>
    </p:spTree>
    <p:extLst>
      <p:ext uri="{BB962C8B-B14F-4D97-AF65-F5344CB8AC3E}">
        <p14:creationId xmlns:p14="http://schemas.microsoft.com/office/powerpoint/2010/main" val="3117818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28600"/>
            <a:ext cx="6400800" cy="445507"/>
          </a:xfrm>
        </p:spPr>
        <p:txBody>
          <a:bodyPr/>
          <a:lstStyle/>
          <a:p>
            <a:r>
              <a:rPr lang="en-US" dirty="0" smtClean="0"/>
              <a:t>Apostille</a:t>
            </a:r>
            <a:endParaRPr lang="en-US" dirty="0"/>
          </a:p>
        </p:txBody>
      </p:sp>
      <p:pic>
        <p:nvPicPr>
          <p:cNvPr id="3" name="Picture 2" descr="Blank Apostille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1434736"/>
            <a:ext cx="4191000" cy="5423264"/>
          </a:xfrm>
          <a:prstGeom prst="rect">
            <a:avLst/>
          </a:prstGeom>
        </p:spPr>
      </p:pic>
    </p:spTree>
    <p:extLst>
      <p:ext uri="{BB962C8B-B14F-4D97-AF65-F5344CB8AC3E}">
        <p14:creationId xmlns:p14="http://schemas.microsoft.com/office/powerpoint/2010/main" val="1478676394"/>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6400800" cy="790216"/>
          </a:xfrm>
        </p:spPr>
        <p:txBody>
          <a:bodyPr/>
          <a:lstStyle/>
          <a:p>
            <a:r>
              <a:rPr lang="en-US" dirty="0"/>
              <a:t>Uniform Commercial Code </a:t>
            </a:r>
            <a:r>
              <a:rPr lang="en-US" dirty="0" smtClean="0"/>
              <a:t>  UCC-1 </a:t>
            </a:r>
            <a:r>
              <a:rPr lang="en-US" dirty="0"/>
              <a:t>Financing Statement</a:t>
            </a:r>
          </a:p>
        </p:txBody>
      </p:sp>
      <p:sp>
        <p:nvSpPr>
          <p:cNvPr id="3" name="Content Placeholder 2"/>
          <p:cNvSpPr>
            <a:spLocks noGrp="1"/>
          </p:cNvSpPr>
          <p:nvPr>
            <p:ph idx="1"/>
          </p:nvPr>
        </p:nvSpPr>
        <p:spPr/>
        <p:txBody>
          <a:bodyPr/>
          <a:lstStyle/>
          <a:p>
            <a:r>
              <a:rPr lang="en-US" dirty="0"/>
              <a:t>A legal form that a creditor files to give notice that it has or may have an interest in the personal property of a debtor</a:t>
            </a:r>
          </a:p>
          <a:p>
            <a:endParaRPr lang="en-US" dirty="0"/>
          </a:p>
          <a:p>
            <a:r>
              <a:rPr lang="en-US" dirty="0"/>
              <a:t>Filed with the Texas Secretary of State</a:t>
            </a:r>
          </a:p>
          <a:p>
            <a:pPr marL="0" indent="0">
              <a:buNone/>
            </a:pPr>
            <a:endParaRPr lang="en-US" dirty="0" smtClean="0"/>
          </a:p>
          <a:p>
            <a:r>
              <a:rPr lang="en-US" dirty="0" smtClean="0"/>
              <a:t>Usually used for sales of large items, such as vehicle sales inventory, large business or farming machines sales, etc. </a:t>
            </a:r>
          </a:p>
          <a:p>
            <a:endParaRPr lang="en-US" dirty="0"/>
          </a:p>
          <a:p>
            <a:r>
              <a:rPr lang="en-US" dirty="0"/>
              <a:t>Both parties will sign this statement</a:t>
            </a:r>
          </a:p>
          <a:p>
            <a:endParaRPr lang="en-US" dirty="0"/>
          </a:p>
          <a:p>
            <a:r>
              <a:rPr lang="en-US" dirty="0"/>
              <a:t>Used as the basis for filing a lien for non-payment</a:t>
            </a:r>
          </a:p>
          <a:p>
            <a:endParaRPr lang="en-US" dirty="0"/>
          </a:p>
        </p:txBody>
      </p:sp>
    </p:spTree>
    <p:extLst>
      <p:ext uri="{BB962C8B-B14F-4D97-AF65-F5344CB8AC3E}">
        <p14:creationId xmlns:p14="http://schemas.microsoft.com/office/powerpoint/2010/main" val="578172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9428"/>
            <a:ext cx="7010400" cy="790216"/>
          </a:xfrm>
        </p:spPr>
        <p:txBody>
          <a:bodyPr/>
          <a:lstStyle/>
          <a:p>
            <a:r>
              <a:rPr lang="fr-FR" dirty="0"/>
              <a:t>Uniform Commercial </a:t>
            </a:r>
            <a:r>
              <a:rPr lang="fr-FR" dirty="0" smtClean="0"/>
              <a:t>Code </a:t>
            </a:r>
            <a:br>
              <a:rPr lang="fr-FR" dirty="0" smtClean="0"/>
            </a:br>
            <a:r>
              <a:rPr lang="fr-FR" dirty="0" err="1" smtClean="0"/>
              <a:t>Form</a:t>
            </a:r>
            <a:r>
              <a:rPr lang="fr-FR" dirty="0" smtClean="0"/>
              <a:t> UCC-1 </a:t>
            </a:r>
            <a:r>
              <a:rPr lang="fr-FR" dirty="0" err="1" smtClean="0"/>
              <a:t>Financing</a:t>
            </a:r>
            <a:r>
              <a:rPr lang="fr-FR" dirty="0" smtClean="0"/>
              <a:t> </a:t>
            </a:r>
            <a:r>
              <a:rPr lang="fr-FR" dirty="0" err="1" smtClean="0"/>
              <a:t>Statement</a:t>
            </a:r>
            <a:endParaRPr lang="en-US" dirty="0"/>
          </a:p>
        </p:txBody>
      </p:sp>
      <p:sp>
        <p:nvSpPr>
          <p:cNvPr id="3" name="Content Placeholder 2"/>
          <p:cNvSpPr>
            <a:spLocks noGrp="1"/>
          </p:cNvSpPr>
          <p:nvPr>
            <p:ph idx="1"/>
          </p:nvPr>
        </p:nvSpPr>
        <p:spPr>
          <a:xfrm>
            <a:off x="685800" y="1676400"/>
            <a:ext cx="7772400" cy="5029200"/>
          </a:xfrm>
        </p:spPr>
        <p:txBody>
          <a:bodyPr/>
          <a:lstStyle/>
          <a:p>
            <a:r>
              <a:rPr lang="en-US" dirty="0"/>
              <a:t>Filed with the Secretary of State (SOS</a:t>
            </a:r>
            <a:r>
              <a:rPr lang="en-US" dirty="0" smtClean="0"/>
              <a:t>)</a:t>
            </a:r>
          </a:p>
          <a:p>
            <a:endParaRPr lang="en-US" dirty="0"/>
          </a:p>
          <a:p>
            <a:r>
              <a:rPr lang="en-US" dirty="0" smtClean="0"/>
              <a:t>Filed by sovereigns prior to filing fraudulent liens </a:t>
            </a:r>
          </a:p>
          <a:p>
            <a:endParaRPr lang="en-US" dirty="0"/>
          </a:p>
          <a:p>
            <a:r>
              <a:rPr lang="en-US" dirty="0" smtClean="0"/>
              <a:t>Requires the signature of the debtor</a:t>
            </a:r>
          </a:p>
          <a:p>
            <a:pPr marL="0" indent="0">
              <a:buNone/>
            </a:pPr>
            <a:endParaRPr lang="en-US" dirty="0"/>
          </a:p>
          <a:p>
            <a:r>
              <a:rPr lang="en-US" dirty="0"/>
              <a:t>Since 2005, the SOS may send documents they deem to be fraudulent to the OAG for review without filing </a:t>
            </a:r>
            <a:r>
              <a:rPr lang="en-US" dirty="0" smtClean="0"/>
              <a:t>them</a:t>
            </a:r>
          </a:p>
          <a:p>
            <a:pPr marL="0" indent="0">
              <a:buNone/>
            </a:pPr>
            <a:endParaRPr lang="en-US" dirty="0"/>
          </a:p>
          <a:p>
            <a:r>
              <a:rPr lang="en-US" dirty="0"/>
              <a:t>Sec. 37.101 Fraudulent Filing of a Financing </a:t>
            </a:r>
            <a:r>
              <a:rPr lang="en-US" dirty="0" smtClean="0"/>
              <a:t>Statement</a:t>
            </a:r>
          </a:p>
          <a:p>
            <a:pPr marL="0" indent="0">
              <a:buNone/>
            </a:pPr>
            <a:endParaRPr lang="en-US" dirty="0"/>
          </a:p>
          <a:p>
            <a:r>
              <a:rPr lang="en-US" dirty="0"/>
              <a:t>Many states do not have such </a:t>
            </a:r>
            <a:r>
              <a:rPr lang="en-US" dirty="0" smtClean="0"/>
              <a:t>laws</a:t>
            </a:r>
          </a:p>
          <a:p>
            <a:pPr marL="0" indent="0">
              <a:buNone/>
            </a:pPr>
            <a:endParaRPr lang="en-US" dirty="0"/>
          </a:p>
          <a:p>
            <a:r>
              <a:rPr lang="en-US" dirty="0"/>
              <a:t>Check credit regularly</a:t>
            </a:r>
          </a:p>
          <a:p>
            <a:endParaRPr lang="en-US" dirty="0"/>
          </a:p>
        </p:txBody>
      </p:sp>
    </p:spTree>
    <p:extLst>
      <p:ext uri="{BB962C8B-B14F-4D97-AF65-F5344CB8AC3E}">
        <p14:creationId xmlns:p14="http://schemas.microsoft.com/office/powerpoint/2010/main" val="3479343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dissolv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dissolv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dissolve">
                                      <p:cBhvr>
                                        <p:cTn id="3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6400800" cy="445507"/>
          </a:xfrm>
        </p:spPr>
        <p:txBody>
          <a:bodyPr/>
          <a:lstStyle/>
          <a:p>
            <a:r>
              <a:rPr lang="en-US" dirty="0"/>
              <a:t>Mechanics Lien</a:t>
            </a:r>
          </a:p>
        </p:txBody>
      </p:sp>
      <p:sp>
        <p:nvSpPr>
          <p:cNvPr id="3" name="Content Placeholder 2"/>
          <p:cNvSpPr>
            <a:spLocks noGrp="1"/>
          </p:cNvSpPr>
          <p:nvPr>
            <p:ph idx="1"/>
          </p:nvPr>
        </p:nvSpPr>
        <p:spPr>
          <a:xfrm>
            <a:off x="685800" y="1981200"/>
            <a:ext cx="7772400" cy="4114800"/>
          </a:xfrm>
        </p:spPr>
        <p:txBody>
          <a:bodyPr/>
          <a:lstStyle/>
          <a:p>
            <a:r>
              <a:rPr lang="en-US" dirty="0"/>
              <a:t>Filed with </a:t>
            </a:r>
            <a:r>
              <a:rPr lang="en-US" dirty="0" smtClean="0"/>
              <a:t>county clerk</a:t>
            </a:r>
          </a:p>
          <a:p>
            <a:pPr marL="0" indent="0">
              <a:buNone/>
            </a:pPr>
            <a:endParaRPr lang="en-US" dirty="0"/>
          </a:p>
          <a:p>
            <a:r>
              <a:rPr lang="en-US" dirty="0" smtClean="0"/>
              <a:t>Clerk </a:t>
            </a:r>
            <a:r>
              <a:rPr lang="en-US" dirty="0"/>
              <a:t>may request supporting documentation, including document with debtor’s signature </a:t>
            </a:r>
            <a:endParaRPr lang="en-US" dirty="0" smtClean="0"/>
          </a:p>
          <a:p>
            <a:endParaRPr lang="en-US" dirty="0"/>
          </a:p>
          <a:p>
            <a:r>
              <a:rPr lang="en-US" dirty="0"/>
              <a:t>SB 1589, effective 9/1/2005, a county clerk may delay recording a suspicious lien pending review by county or district attorney</a:t>
            </a:r>
          </a:p>
          <a:p>
            <a:pPr marL="0" indent="0">
              <a:buNone/>
            </a:pPr>
            <a:endParaRPr lang="en-US" dirty="0" smtClean="0"/>
          </a:p>
          <a:p>
            <a:r>
              <a:rPr lang="en-US" dirty="0"/>
              <a:t>Contact </a:t>
            </a:r>
            <a:r>
              <a:rPr lang="en-US" dirty="0" smtClean="0"/>
              <a:t>county </a:t>
            </a:r>
            <a:r>
              <a:rPr lang="en-US" dirty="0"/>
              <a:t>c</a:t>
            </a:r>
            <a:r>
              <a:rPr lang="en-US" dirty="0" smtClean="0"/>
              <a:t>lerk</a:t>
            </a:r>
            <a:endParaRPr lang="en-US" dirty="0"/>
          </a:p>
          <a:p>
            <a:endParaRPr lang="en-US" dirty="0"/>
          </a:p>
          <a:p>
            <a:endParaRPr lang="en-US" dirty="0"/>
          </a:p>
        </p:txBody>
      </p:sp>
    </p:spTree>
    <p:extLst>
      <p:ext uri="{BB962C8B-B14F-4D97-AF65-F5344CB8AC3E}">
        <p14:creationId xmlns:p14="http://schemas.microsoft.com/office/powerpoint/2010/main" val="3855535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400800" cy="445507"/>
          </a:xfrm>
        </p:spPr>
        <p:txBody>
          <a:bodyPr/>
          <a:lstStyle/>
          <a:p>
            <a:r>
              <a:rPr lang="en-US" dirty="0"/>
              <a:t>TPC Section 37.101</a:t>
            </a:r>
          </a:p>
        </p:txBody>
      </p:sp>
      <p:sp>
        <p:nvSpPr>
          <p:cNvPr id="3" name="Content Placeholder 2"/>
          <p:cNvSpPr>
            <a:spLocks noGrp="1"/>
          </p:cNvSpPr>
          <p:nvPr>
            <p:ph idx="1"/>
          </p:nvPr>
        </p:nvSpPr>
        <p:spPr>
          <a:xfrm>
            <a:off x="685800" y="1981200"/>
            <a:ext cx="7772400" cy="4267200"/>
          </a:xfrm>
        </p:spPr>
        <p:txBody>
          <a:bodyPr/>
          <a:lstStyle/>
          <a:p>
            <a:pPr marL="0" indent="0">
              <a:buNone/>
            </a:pPr>
            <a:r>
              <a:rPr lang="en-US" dirty="0" smtClean="0"/>
              <a:t>Sec</a:t>
            </a:r>
            <a:r>
              <a:rPr lang="en-US" dirty="0"/>
              <a:t>. 37.101. </a:t>
            </a:r>
            <a:r>
              <a:rPr lang="en-US" dirty="0" smtClean="0"/>
              <a:t>FRAUDULENT </a:t>
            </a:r>
            <a:r>
              <a:rPr lang="en-US" dirty="0"/>
              <a:t>FILING OF FINANCING </a:t>
            </a:r>
            <a:r>
              <a:rPr lang="en-US" dirty="0" smtClean="0"/>
              <a:t>STATEMENT </a:t>
            </a:r>
          </a:p>
          <a:p>
            <a:r>
              <a:rPr lang="en-US" dirty="0"/>
              <a:t>A person commits an offense if the person knowingly presents for </a:t>
            </a:r>
            <a:r>
              <a:rPr lang="en-US" dirty="0" smtClean="0"/>
              <a:t>filing </a:t>
            </a:r>
            <a:r>
              <a:rPr lang="en-US" dirty="0"/>
              <a:t>or causes to be presented for filing a financing statement </a:t>
            </a:r>
            <a:r>
              <a:rPr lang="en-US" dirty="0" smtClean="0"/>
              <a:t>that </a:t>
            </a:r>
            <a:r>
              <a:rPr lang="en-US" dirty="0"/>
              <a:t>the person knows is forged, contains a material false </a:t>
            </a:r>
            <a:r>
              <a:rPr lang="en-US" dirty="0" smtClean="0"/>
              <a:t>statement</a:t>
            </a:r>
            <a:r>
              <a:rPr lang="en-US" dirty="0"/>
              <a:t>; or is groundless</a:t>
            </a:r>
            <a:r>
              <a:rPr lang="en-US" dirty="0" smtClean="0"/>
              <a:t>.</a:t>
            </a:r>
          </a:p>
          <a:p>
            <a:endParaRPr lang="en-US" dirty="0"/>
          </a:p>
          <a:p>
            <a:r>
              <a:rPr lang="en-US" dirty="0"/>
              <a:t>An </a:t>
            </a:r>
            <a:r>
              <a:rPr lang="en-US" dirty="0" smtClean="0"/>
              <a:t>offense </a:t>
            </a:r>
            <a:r>
              <a:rPr lang="en-US" dirty="0"/>
              <a:t>is a felony of the third degree if it is </a:t>
            </a:r>
            <a:r>
              <a:rPr lang="en-US" dirty="0" smtClean="0"/>
              <a:t>forged.</a:t>
            </a:r>
          </a:p>
          <a:p>
            <a:pPr marL="0" indent="0">
              <a:buNone/>
            </a:pPr>
            <a:endParaRPr lang="en-US" dirty="0" smtClean="0"/>
          </a:p>
          <a:p>
            <a:r>
              <a:rPr lang="en-US" dirty="0"/>
              <a:t>An offense is a Class A misdemeanor if it is materially false or is groundless, unless the person commits the offense with the intent to defraud or harm another, in which event the offense is a state jail felony.</a:t>
            </a:r>
          </a:p>
          <a:p>
            <a:endParaRPr lang="en-US" dirty="0" smtClean="0"/>
          </a:p>
          <a:p>
            <a:endParaRPr lang="en-US" dirty="0"/>
          </a:p>
        </p:txBody>
      </p:sp>
    </p:spTree>
    <p:extLst>
      <p:ext uri="{BB962C8B-B14F-4D97-AF65-F5344CB8AC3E}">
        <p14:creationId xmlns:p14="http://schemas.microsoft.com/office/powerpoint/2010/main" val="2635140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400800" cy="445507"/>
          </a:xfrm>
        </p:spPr>
        <p:txBody>
          <a:bodyPr/>
          <a:lstStyle/>
          <a:p>
            <a:r>
              <a:rPr lang="en-US" dirty="0"/>
              <a:t>Liens</a:t>
            </a:r>
          </a:p>
        </p:txBody>
      </p:sp>
      <p:sp>
        <p:nvSpPr>
          <p:cNvPr id="3" name="Content Placeholder 2"/>
          <p:cNvSpPr>
            <a:spLocks noGrp="1"/>
          </p:cNvSpPr>
          <p:nvPr>
            <p:ph idx="1"/>
          </p:nvPr>
        </p:nvSpPr>
        <p:spPr>
          <a:xfrm>
            <a:off x="676656" y="1600200"/>
            <a:ext cx="7772400" cy="4876800"/>
          </a:xfrm>
        </p:spPr>
        <p:txBody>
          <a:bodyPr/>
          <a:lstStyle/>
          <a:p>
            <a:pPr marL="0" indent="0">
              <a:buNone/>
            </a:pPr>
            <a:r>
              <a:rPr lang="en-US" dirty="0"/>
              <a:t>In New York, police officer Anthony Kalimeras went to kick squatters Ed-George Parenteau and Jeffrey Charles Burfeindt out of a foreclosed home in Ulster County March 4, 2009</a:t>
            </a:r>
            <a:r>
              <a:rPr lang="en-US" dirty="0" smtClean="0"/>
              <a:t>.</a:t>
            </a:r>
          </a:p>
          <a:p>
            <a:pPr marL="0" indent="0">
              <a:buNone/>
            </a:pPr>
            <a:endParaRPr lang="en-US" dirty="0" smtClean="0"/>
          </a:p>
          <a:p>
            <a:pPr marL="0" indent="0">
              <a:buNone/>
            </a:pPr>
            <a:r>
              <a:rPr lang="en-US" dirty="0"/>
              <a:t>They had a fake deed and homemade identification. They gave only their first and middle names — Edward George and Jeffrey Charles. And they gave birthdates of 11/28/5958 and 2/16/5964. He arrested them for trespassing and false personation</a:t>
            </a:r>
            <a:r>
              <a:rPr lang="en-US" dirty="0" smtClean="0"/>
              <a:t>.</a:t>
            </a:r>
          </a:p>
          <a:p>
            <a:pPr marL="0" indent="0">
              <a:buNone/>
            </a:pPr>
            <a:endParaRPr lang="en-US" dirty="0"/>
          </a:p>
          <a:p>
            <a:pPr marL="0" indent="0">
              <a:buNone/>
            </a:pPr>
            <a:r>
              <a:rPr lang="en-US" dirty="0"/>
              <a:t>Kalimeras remembers that they kept saying: You wouldn’t understand.  He didn’t</a:t>
            </a:r>
            <a:r>
              <a:rPr lang="en-US" dirty="0" smtClean="0"/>
              <a:t>.</a:t>
            </a:r>
          </a:p>
          <a:p>
            <a:pPr marL="0" indent="0">
              <a:buNone/>
            </a:pPr>
            <a:endParaRPr lang="en-US" dirty="0" smtClean="0"/>
          </a:p>
          <a:p>
            <a:pPr marL="0" indent="0">
              <a:buNone/>
            </a:pPr>
            <a:r>
              <a:rPr lang="en-US" dirty="0"/>
              <a:t>Until months later, when the two men filed liens against Kalimeras; his employer, the town of Lloyd; and more than a dozen other municipalities and individuals for $135 billion.</a:t>
            </a:r>
          </a:p>
          <a:p>
            <a:endParaRPr lang="en-US" dirty="0"/>
          </a:p>
          <a:p>
            <a:endParaRPr lang="en-US" dirty="0"/>
          </a:p>
          <a:p>
            <a:endParaRPr lang="en-US" dirty="0"/>
          </a:p>
        </p:txBody>
      </p:sp>
    </p:spTree>
    <p:extLst>
      <p:ext uri="{BB962C8B-B14F-4D97-AF65-F5344CB8AC3E}">
        <p14:creationId xmlns:p14="http://schemas.microsoft.com/office/powerpoint/2010/main" val="736221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400800" cy="445507"/>
          </a:xfrm>
        </p:spPr>
        <p:txBody>
          <a:bodyPr/>
          <a:lstStyle/>
          <a:p>
            <a:r>
              <a:rPr lang="en-US" dirty="0"/>
              <a:t>Debt Redemption Theory</a:t>
            </a:r>
          </a:p>
        </p:txBody>
      </p:sp>
      <p:sp>
        <p:nvSpPr>
          <p:cNvPr id="3" name="Content Placeholder 2"/>
          <p:cNvSpPr>
            <a:spLocks noGrp="1"/>
          </p:cNvSpPr>
          <p:nvPr>
            <p:ph idx="1"/>
          </p:nvPr>
        </p:nvSpPr>
        <p:spPr>
          <a:xfrm>
            <a:off x="685800" y="1981200"/>
            <a:ext cx="7772400" cy="685800"/>
          </a:xfrm>
        </p:spPr>
        <p:txBody>
          <a:bodyPr/>
          <a:lstStyle/>
          <a:p>
            <a:r>
              <a:rPr lang="en-US" dirty="0"/>
              <a:t>Belief that in 1933, the U.S. went off of the gold standard, the country was declared bankrupt</a:t>
            </a:r>
          </a:p>
          <a:p>
            <a:endParaRPr lang="en-US" dirty="0"/>
          </a:p>
          <a:p>
            <a:r>
              <a:rPr lang="en-US" dirty="0"/>
              <a:t>U.S. </a:t>
            </a:r>
            <a:r>
              <a:rPr lang="en-US" dirty="0" smtClean="0"/>
              <a:t>ruled </a:t>
            </a:r>
            <a:r>
              <a:rPr lang="en-US" dirty="0"/>
              <a:t>by common law, became a corporation enforced by the Uniform Commercial Code (UCC)</a:t>
            </a:r>
          </a:p>
          <a:p>
            <a:endParaRPr lang="en-US" dirty="0"/>
          </a:p>
          <a:p>
            <a:r>
              <a:rPr lang="en-US" dirty="0"/>
              <a:t>Currency that was issued is not money, but notes of credit</a:t>
            </a:r>
          </a:p>
          <a:p>
            <a:endParaRPr lang="en-US" dirty="0"/>
          </a:p>
          <a:p>
            <a:r>
              <a:rPr lang="en-US" dirty="0"/>
              <a:t>Belief that birth certificate number is account number that can be accessed to discharge debt through the U.S. Treasury</a:t>
            </a:r>
          </a:p>
          <a:p>
            <a:endParaRPr lang="en-US" dirty="0"/>
          </a:p>
          <a:p>
            <a:r>
              <a:rPr lang="en-US" dirty="0"/>
              <a:t>Sovereigns believe that there is $630,000 in that account, others believe $1,000,000</a:t>
            </a:r>
          </a:p>
          <a:p>
            <a:endParaRPr lang="en-US" dirty="0"/>
          </a:p>
        </p:txBody>
      </p:sp>
    </p:spTree>
    <p:extLst>
      <p:ext uri="{BB962C8B-B14F-4D97-AF65-F5344CB8AC3E}">
        <p14:creationId xmlns:p14="http://schemas.microsoft.com/office/powerpoint/2010/main" val="2104974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6400800" cy="790216"/>
          </a:xfrm>
        </p:spPr>
        <p:txBody>
          <a:bodyPr/>
          <a:lstStyle/>
          <a:p>
            <a:r>
              <a:rPr lang="en-US" dirty="0"/>
              <a:t>Non-Negotiable Notice of Acceptance</a:t>
            </a:r>
          </a:p>
        </p:txBody>
      </p:sp>
      <p:sp>
        <p:nvSpPr>
          <p:cNvPr id="3" name="Content Placeholder 2"/>
          <p:cNvSpPr>
            <a:spLocks noGrp="1"/>
          </p:cNvSpPr>
          <p:nvPr>
            <p:ph idx="1"/>
          </p:nvPr>
        </p:nvSpPr>
        <p:spPr>
          <a:xfrm>
            <a:off x="685800" y="1981200"/>
            <a:ext cx="7772400" cy="3810000"/>
          </a:xfrm>
        </p:spPr>
        <p:txBody>
          <a:bodyPr/>
          <a:lstStyle/>
          <a:p>
            <a:r>
              <a:rPr lang="en-US" dirty="0"/>
              <a:t>Debt redemption </a:t>
            </a:r>
            <a:r>
              <a:rPr lang="en-US" dirty="0" smtClean="0"/>
              <a:t>scheme</a:t>
            </a:r>
          </a:p>
          <a:p>
            <a:pPr marL="0" indent="0">
              <a:buNone/>
            </a:pPr>
            <a:endParaRPr lang="en-US" dirty="0" smtClean="0"/>
          </a:p>
          <a:p>
            <a:r>
              <a:rPr lang="en-US" dirty="0"/>
              <a:t>A notice sent by sovereigns to the IRS and </a:t>
            </a:r>
            <a:r>
              <a:rPr lang="en-US" dirty="0" smtClean="0"/>
              <a:t>creditors</a:t>
            </a:r>
          </a:p>
          <a:p>
            <a:pPr marL="0" indent="0">
              <a:buNone/>
            </a:pPr>
            <a:endParaRPr lang="en-US" dirty="0"/>
          </a:p>
          <a:p>
            <a:r>
              <a:rPr lang="en-US" dirty="0"/>
              <a:t>The purpose is to have their credit “discharged,” not </a:t>
            </a:r>
            <a:r>
              <a:rPr lang="en-US" dirty="0" smtClean="0"/>
              <a:t>paid.</a:t>
            </a:r>
            <a:endParaRPr lang="en-US" dirty="0"/>
          </a:p>
          <a:p>
            <a:endParaRPr lang="en-US" dirty="0"/>
          </a:p>
          <a:p>
            <a:endParaRPr lang="en-US" dirty="0"/>
          </a:p>
        </p:txBody>
      </p:sp>
    </p:spTree>
    <p:extLst>
      <p:ext uri="{BB962C8B-B14F-4D97-AF65-F5344CB8AC3E}">
        <p14:creationId xmlns:p14="http://schemas.microsoft.com/office/powerpoint/2010/main" val="3948374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1219200" y="152400"/>
            <a:ext cx="7391400" cy="790216"/>
          </a:xfrm>
        </p:spPr>
        <p:txBody>
          <a:bodyPr/>
          <a:lstStyle/>
          <a:p>
            <a:pPr eaLnBrk="1" hangingPunct="1"/>
            <a:r>
              <a:rPr lang="en-US" dirty="0" smtClean="0">
                <a:solidFill>
                  <a:srgbClr val="FBFCFF"/>
                </a:solidFill>
              </a:rPr>
              <a:t>Non-Negotiable Notice of Acceptance</a:t>
            </a:r>
          </a:p>
        </p:txBody>
      </p:sp>
      <p:pic>
        <p:nvPicPr>
          <p:cNvPr id="58371" name="Picture 2"/>
          <p:cNvPicPr>
            <a:picLocks noGrp="1" noChangeAspect="1" noChangeArrowheads="1"/>
          </p:cNvPicPr>
          <p:nvPr>
            <p:ph idx="1"/>
          </p:nvPr>
        </p:nvPicPr>
        <p:blipFill>
          <a:blip r:embed="rId3" cstate="print"/>
          <a:srcRect/>
          <a:stretch>
            <a:fillRect/>
          </a:stretch>
        </p:blipFill>
        <p:spPr>
          <a:xfrm>
            <a:off x="0" y="1447800"/>
            <a:ext cx="9144000" cy="5410200"/>
          </a:xfrm>
        </p:spPr>
      </p:pic>
    </p:spTree>
    <p:extLst>
      <p:ext uri="{BB962C8B-B14F-4D97-AF65-F5344CB8AC3E}">
        <p14:creationId xmlns:p14="http://schemas.microsoft.com/office/powerpoint/2010/main" val="1242785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6400800" cy="445507"/>
          </a:xfrm>
        </p:spPr>
        <p:txBody>
          <a:bodyPr/>
          <a:lstStyle/>
          <a:p>
            <a:r>
              <a:rPr lang="en-US" dirty="0"/>
              <a:t>Debt Redemption Theory</a:t>
            </a:r>
          </a:p>
        </p:txBody>
      </p:sp>
      <p:sp>
        <p:nvSpPr>
          <p:cNvPr id="3" name="Content Placeholder 2"/>
          <p:cNvSpPr>
            <a:spLocks noGrp="1"/>
          </p:cNvSpPr>
          <p:nvPr>
            <p:ph idx="1"/>
          </p:nvPr>
        </p:nvSpPr>
        <p:spPr>
          <a:xfrm>
            <a:off x="685800" y="1447800"/>
            <a:ext cx="7772400" cy="5334000"/>
          </a:xfrm>
        </p:spPr>
        <p:txBody>
          <a:bodyPr/>
          <a:lstStyle/>
          <a:p>
            <a:pPr marL="0" indent="0">
              <a:buNone/>
            </a:pPr>
            <a:r>
              <a:rPr lang="en-US" dirty="0"/>
              <a:t>“I request that all Public Charges be set-off and adjusted by the </a:t>
            </a:r>
            <a:r>
              <a:rPr lang="en-US" dirty="0" smtClean="0"/>
              <a:t>Public exemption </a:t>
            </a:r>
            <a:r>
              <a:rPr lang="en-US" dirty="0"/>
              <a:t>in accord with UCC-3-419, House Joint Resolution 192 </a:t>
            </a:r>
            <a:r>
              <a:rPr lang="en-US" dirty="0" smtClean="0"/>
              <a:t>&amp; Public </a:t>
            </a:r>
            <a:r>
              <a:rPr lang="en-US" dirty="0"/>
              <a:t>Law 73-10</a:t>
            </a:r>
            <a:r>
              <a:rPr lang="en-US" dirty="0" smtClean="0"/>
              <a:t>.”</a:t>
            </a:r>
          </a:p>
          <a:p>
            <a:pPr marL="0" indent="0">
              <a:buNone/>
            </a:pPr>
            <a:r>
              <a:rPr lang="en-US" dirty="0"/>
              <a:t>	</a:t>
            </a:r>
            <a:r>
              <a:rPr lang="en-US" dirty="0" smtClean="0"/>
              <a:t>Wesley Snipes</a:t>
            </a:r>
            <a:endParaRPr lang="en-US" dirty="0"/>
          </a:p>
          <a:p>
            <a:pPr lvl="1"/>
            <a:r>
              <a:rPr lang="en-US" dirty="0" smtClean="0"/>
              <a:t>Explanation </a:t>
            </a:r>
            <a:r>
              <a:rPr lang="en-US" dirty="0"/>
              <a:t>of </a:t>
            </a:r>
            <a:r>
              <a:rPr lang="en-US" dirty="0" smtClean="0"/>
              <a:t>defense </a:t>
            </a:r>
            <a:r>
              <a:rPr lang="en-US" dirty="0"/>
              <a:t>from </a:t>
            </a:r>
            <a:r>
              <a:rPr lang="en-US" dirty="0" smtClean="0"/>
              <a:t>prosecutor </a:t>
            </a:r>
            <a:r>
              <a:rPr lang="en-US" dirty="0"/>
              <a:t>in Wesley Snipes </a:t>
            </a:r>
            <a:r>
              <a:rPr lang="en-US" dirty="0" smtClean="0"/>
              <a:t>income </a:t>
            </a:r>
            <a:r>
              <a:rPr lang="en-US" dirty="0"/>
              <a:t>t</a:t>
            </a:r>
            <a:r>
              <a:rPr lang="en-US" dirty="0" smtClean="0"/>
              <a:t>ax </a:t>
            </a:r>
            <a:r>
              <a:rPr lang="en-US" dirty="0"/>
              <a:t>e</a:t>
            </a:r>
            <a:r>
              <a:rPr lang="en-US" dirty="0" smtClean="0"/>
              <a:t>vasion </a:t>
            </a:r>
            <a:r>
              <a:rPr lang="en-US" dirty="0"/>
              <a:t>trial</a:t>
            </a:r>
            <a:r>
              <a:rPr lang="en-US" dirty="0" smtClean="0"/>
              <a:t>:</a:t>
            </a:r>
            <a:endParaRPr lang="en-US" dirty="0"/>
          </a:p>
          <a:p>
            <a:pPr lvl="1"/>
            <a:r>
              <a:rPr lang="en-US" dirty="0" smtClean="0"/>
              <a:t>There </a:t>
            </a:r>
            <a:r>
              <a:rPr lang="en-US" dirty="0"/>
              <a:t>is no actual money in America today, just </a:t>
            </a:r>
            <a:r>
              <a:rPr lang="en-US" dirty="0" smtClean="0"/>
              <a:t>“notes”</a:t>
            </a:r>
          </a:p>
          <a:p>
            <a:pPr lvl="1"/>
            <a:r>
              <a:rPr lang="en-US" dirty="0"/>
              <a:t>Consequently there is no way to </a:t>
            </a:r>
            <a:r>
              <a:rPr lang="en-US" dirty="0" smtClean="0"/>
              <a:t>“pay” </a:t>
            </a:r>
            <a:r>
              <a:rPr lang="en-US" dirty="0"/>
              <a:t>an obligation, </a:t>
            </a:r>
            <a:r>
              <a:rPr lang="en-US" dirty="0" smtClean="0"/>
              <a:t>just “discharge” </a:t>
            </a:r>
            <a:r>
              <a:rPr lang="en-US" dirty="0"/>
              <a:t>one </a:t>
            </a:r>
            <a:endParaRPr lang="en-US" dirty="0" smtClean="0"/>
          </a:p>
          <a:p>
            <a:pPr lvl="1"/>
            <a:r>
              <a:rPr lang="en-US" dirty="0"/>
              <a:t>But the books have to balance - and, somewhere, there </a:t>
            </a:r>
            <a:r>
              <a:rPr lang="en-US" dirty="0" smtClean="0"/>
              <a:t>is an </a:t>
            </a:r>
            <a:r>
              <a:rPr lang="en-US" dirty="0"/>
              <a:t>account for each and every one of us that can be used </a:t>
            </a:r>
            <a:r>
              <a:rPr lang="en-US" dirty="0" smtClean="0"/>
              <a:t>to </a:t>
            </a:r>
            <a:r>
              <a:rPr lang="en-US" dirty="0"/>
              <a:t>balance the books, without utilizing Federal Reserve </a:t>
            </a:r>
            <a:r>
              <a:rPr lang="en-US" dirty="0" smtClean="0"/>
              <a:t>Notes</a:t>
            </a:r>
          </a:p>
          <a:p>
            <a:pPr lvl="1"/>
            <a:r>
              <a:rPr lang="en-US" dirty="0" smtClean="0"/>
              <a:t>“Bills </a:t>
            </a:r>
            <a:r>
              <a:rPr lang="en-US" dirty="0"/>
              <a:t>of </a:t>
            </a:r>
            <a:r>
              <a:rPr lang="en-US" dirty="0" smtClean="0"/>
              <a:t>Exchange” </a:t>
            </a:r>
            <a:r>
              <a:rPr lang="en-US" dirty="0"/>
              <a:t>either access that account, or </a:t>
            </a:r>
            <a:r>
              <a:rPr lang="en-US" dirty="0" smtClean="0"/>
              <a:t>call upon </a:t>
            </a:r>
            <a:r>
              <a:rPr lang="en-US" dirty="0"/>
              <a:t>the Treasury to make the ledger entries that offset                                    </a:t>
            </a:r>
            <a:r>
              <a:rPr lang="en-US" dirty="0" smtClean="0"/>
              <a:t>the </a:t>
            </a:r>
            <a:r>
              <a:rPr lang="en-US" dirty="0"/>
              <a:t>supposed debt</a:t>
            </a:r>
          </a:p>
          <a:p>
            <a:pPr lvl="1"/>
            <a:endParaRPr lang="en-US" dirty="0" smtClean="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4071589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6400800" cy="445507"/>
          </a:xfrm>
        </p:spPr>
        <p:txBody>
          <a:bodyPr/>
          <a:lstStyle/>
          <a:p>
            <a:r>
              <a:rPr lang="en-US" dirty="0"/>
              <a:t>Objectives</a:t>
            </a:r>
          </a:p>
        </p:txBody>
      </p:sp>
      <p:sp>
        <p:nvSpPr>
          <p:cNvPr id="3" name="Content Placeholder 2"/>
          <p:cNvSpPr>
            <a:spLocks noGrp="1"/>
          </p:cNvSpPr>
          <p:nvPr>
            <p:ph idx="1"/>
          </p:nvPr>
        </p:nvSpPr>
        <p:spPr>
          <a:xfrm>
            <a:off x="685800" y="1981200"/>
            <a:ext cx="7772400" cy="4114800"/>
          </a:xfrm>
        </p:spPr>
        <p:txBody>
          <a:bodyPr/>
          <a:lstStyle/>
          <a:p>
            <a:r>
              <a:rPr lang="en-US" dirty="0"/>
              <a:t>Understand sovereign citizen </a:t>
            </a:r>
            <a:r>
              <a:rPr lang="en-US" dirty="0" smtClean="0"/>
              <a:t>ideology</a:t>
            </a:r>
          </a:p>
          <a:p>
            <a:pPr marL="0" indent="0">
              <a:buNone/>
            </a:pPr>
            <a:endParaRPr lang="en-US" dirty="0" smtClean="0"/>
          </a:p>
          <a:p>
            <a:r>
              <a:rPr lang="en-US" dirty="0" smtClean="0"/>
              <a:t>Identify sovereign citizens </a:t>
            </a:r>
          </a:p>
          <a:p>
            <a:pPr>
              <a:buNone/>
            </a:pPr>
            <a:endParaRPr lang="en-US" dirty="0" smtClean="0"/>
          </a:p>
          <a:p>
            <a:r>
              <a:rPr lang="en-US" dirty="0" smtClean="0"/>
              <a:t>Determine safety factors when dealing with sovereigns</a:t>
            </a:r>
          </a:p>
          <a:p>
            <a:pPr>
              <a:buNone/>
            </a:pPr>
            <a:endParaRPr lang="en-US" dirty="0" smtClean="0"/>
          </a:p>
          <a:p>
            <a:endParaRPr lang="en-US" dirty="0"/>
          </a:p>
        </p:txBody>
      </p:sp>
    </p:spTree>
    <p:extLst>
      <p:ext uri="{BB962C8B-B14F-4D97-AF65-F5344CB8AC3E}">
        <p14:creationId xmlns:p14="http://schemas.microsoft.com/office/powerpoint/2010/main" val="2940094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4"/>
          <p:cNvSpPr>
            <a:spLocks noGrp="1"/>
          </p:cNvSpPr>
          <p:nvPr>
            <p:ph type="title"/>
          </p:nvPr>
        </p:nvSpPr>
        <p:spPr>
          <a:xfrm>
            <a:off x="1219200" y="76200"/>
            <a:ext cx="7391400" cy="771103"/>
          </a:xfrm>
        </p:spPr>
        <p:txBody>
          <a:bodyPr/>
          <a:lstStyle/>
          <a:p>
            <a:pPr eaLnBrk="1" hangingPunct="1"/>
            <a:r>
              <a:rPr lang="en-US" dirty="0" smtClean="0">
                <a:solidFill>
                  <a:srgbClr val="FFFF00"/>
                </a:solidFill>
              </a:rPr>
              <a:t/>
            </a:r>
            <a:br>
              <a:rPr lang="en-US" dirty="0" smtClean="0">
                <a:solidFill>
                  <a:srgbClr val="FFFF00"/>
                </a:solidFill>
              </a:rPr>
            </a:br>
            <a:r>
              <a:rPr lang="en-US" dirty="0" smtClean="0"/>
              <a:t>Homemade Financial Instruments </a:t>
            </a:r>
            <a:r>
              <a:rPr lang="en-US" dirty="0" smtClean="0">
                <a:solidFill>
                  <a:srgbClr val="FFFF00"/>
                </a:solidFill>
              </a:rPr>
              <a:t/>
            </a:r>
            <a:br>
              <a:rPr lang="en-US" dirty="0" smtClean="0">
                <a:solidFill>
                  <a:srgbClr val="FFFF00"/>
                </a:solidFill>
              </a:rPr>
            </a:br>
            <a:endParaRPr lang="en-US" dirty="0" smtClean="0"/>
          </a:p>
        </p:txBody>
      </p:sp>
      <p:sp>
        <p:nvSpPr>
          <p:cNvPr id="3" name="Content Placeholder 2"/>
          <p:cNvSpPr>
            <a:spLocks noGrp="1"/>
          </p:cNvSpPr>
          <p:nvPr>
            <p:ph sz="half" idx="2"/>
          </p:nvPr>
        </p:nvSpPr>
        <p:spPr>
          <a:xfrm>
            <a:off x="0" y="1600200"/>
            <a:ext cx="9144000" cy="1066800"/>
          </a:xfrm>
        </p:spPr>
        <p:txBody>
          <a:bodyPr>
            <a:normAutofit fontScale="25000" lnSpcReduction="20000"/>
          </a:bodyPr>
          <a:lstStyle/>
          <a:p>
            <a:pPr algn="ctr" eaLnBrk="1" hangingPunct="1">
              <a:buFont typeface="Webdings" charset="2"/>
              <a:buNone/>
              <a:defRPr/>
            </a:pPr>
            <a:endParaRPr lang="en-US" dirty="0" smtClean="0">
              <a:solidFill>
                <a:srgbClr val="FFFF00"/>
              </a:solidFill>
            </a:endParaRPr>
          </a:p>
          <a:p>
            <a:pPr eaLnBrk="1" hangingPunct="1">
              <a:lnSpc>
                <a:spcPct val="100000"/>
              </a:lnSpc>
              <a:buFont typeface="Webdings" charset="2"/>
              <a:buNone/>
              <a:defRPr/>
            </a:pPr>
            <a:r>
              <a:rPr lang="en-US" sz="8400" kern="1200" dirty="0" smtClean="0"/>
              <a:t>Billy Ray Dawson, aka Sheik Tehuti, using the Debt Redemption Theory,</a:t>
            </a:r>
          </a:p>
          <a:p>
            <a:pPr eaLnBrk="1" hangingPunct="1">
              <a:lnSpc>
                <a:spcPct val="100000"/>
              </a:lnSpc>
              <a:buFont typeface="Webdings" charset="2"/>
              <a:buNone/>
              <a:defRPr/>
            </a:pPr>
            <a:r>
              <a:rPr lang="en-US" sz="8400" kern="1200" dirty="0" smtClean="0"/>
              <a:t>issued this $78,400 homemade money order to pay off mortgage</a:t>
            </a:r>
          </a:p>
        </p:txBody>
      </p:sp>
      <p:pic>
        <p:nvPicPr>
          <p:cNvPr id="12" name="Picture 2"/>
          <p:cNvPicPr>
            <a:picLocks noGrp="1" noChangeAspect="1" noChangeArrowheads="1"/>
          </p:cNvPicPr>
          <p:nvPr>
            <p:ph sz="quarter" idx="4"/>
          </p:nvPr>
        </p:nvPicPr>
        <p:blipFill>
          <a:blip r:embed="rId2" cstate="print"/>
          <a:srcRect/>
          <a:stretch>
            <a:fillRect/>
          </a:stretch>
        </p:blipFill>
        <p:spPr>
          <a:xfrm>
            <a:off x="0" y="2438400"/>
            <a:ext cx="9144000" cy="3124200"/>
          </a:xfrm>
        </p:spPr>
      </p:pic>
      <p:sp>
        <p:nvSpPr>
          <p:cNvPr id="9" name="TextBox 8"/>
          <p:cNvSpPr txBox="1"/>
          <p:nvPr/>
        </p:nvSpPr>
        <p:spPr>
          <a:xfrm>
            <a:off x="0" y="5867400"/>
            <a:ext cx="9144000" cy="415925"/>
          </a:xfrm>
          <a:prstGeom prst="rect">
            <a:avLst/>
          </a:prstGeom>
          <a:noFill/>
        </p:spPr>
        <p:txBody>
          <a:bodyPr>
            <a:spAutoFit/>
          </a:bodyPr>
          <a:lstStyle/>
          <a:p>
            <a:pPr>
              <a:defRPr/>
            </a:pPr>
            <a:r>
              <a:rPr lang="en-US" sz="2100" dirty="0">
                <a:latin typeface="+mn-lt"/>
              </a:rPr>
              <a:t>Home in Ft. Worth was foreclosed </a:t>
            </a:r>
            <a:r>
              <a:rPr lang="en-US" sz="2100" dirty="0" smtClean="0">
                <a:latin typeface="+mn-lt"/>
              </a:rPr>
              <a:t>on </a:t>
            </a:r>
            <a:r>
              <a:rPr lang="en-US" sz="2100" dirty="0">
                <a:latin typeface="+mn-lt"/>
              </a:rPr>
              <a:t>for </a:t>
            </a:r>
            <a:r>
              <a:rPr lang="en-US" sz="2100" dirty="0" smtClean="0">
                <a:latin typeface="+mn-lt"/>
              </a:rPr>
              <a:t>nonpayment</a:t>
            </a:r>
            <a:endParaRPr lang="en-US" sz="2100" dirty="0">
              <a:latin typeface="+mn-lt"/>
            </a:endParaRPr>
          </a:p>
        </p:txBody>
      </p:sp>
    </p:spTree>
    <p:extLst>
      <p:ext uri="{BB962C8B-B14F-4D97-AF65-F5344CB8AC3E}">
        <p14:creationId xmlns:p14="http://schemas.microsoft.com/office/powerpoint/2010/main" val="29456373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6400800" cy="790216"/>
          </a:xfrm>
        </p:spPr>
        <p:txBody>
          <a:bodyPr/>
          <a:lstStyle/>
          <a:p>
            <a:r>
              <a:rPr lang="en-US" dirty="0" smtClean="0"/>
              <a:t>Homemade </a:t>
            </a:r>
            <a:r>
              <a:rPr lang="en-US" dirty="0"/>
              <a:t>Financial Instruments</a:t>
            </a:r>
          </a:p>
        </p:txBody>
      </p:sp>
      <p:sp>
        <p:nvSpPr>
          <p:cNvPr id="3" name="Content Placeholder 2"/>
          <p:cNvSpPr>
            <a:spLocks noGrp="1"/>
          </p:cNvSpPr>
          <p:nvPr>
            <p:ph idx="1"/>
          </p:nvPr>
        </p:nvSpPr>
        <p:spPr/>
        <p:txBody>
          <a:bodyPr/>
          <a:lstStyle/>
          <a:p>
            <a:pPr marL="0" indent="0">
              <a:buNone/>
            </a:pPr>
            <a:r>
              <a:rPr lang="en-US" dirty="0" smtClean="0"/>
              <a:t>Two Examples of Fraudulent Financial Instrument Created by Inmates</a:t>
            </a:r>
          </a:p>
          <a:p>
            <a:pPr marL="0" indent="0" algn="ctr">
              <a:buNone/>
            </a:pPr>
            <a:endParaRPr lang="en-US" dirty="0" smtClean="0"/>
          </a:p>
          <a:p>
            <a:r>
              <a:rPr lang="en-US" dirty="0" smtClean="0"/>
              <a:t>From USDOJ Bureau of Prison Bulletin: BOP CTU - Sovereign Citizen Financial Instruments, November 2011</a:t>
            </a:r>
          </a:p>
          <a:p>
            <a:endParaRPr lang="en-US" dirty="0"/>
          </a:p>
        </p:txBody>
      </p:sp>
    </p:spTree>
    <p:extLst>
      <p:ext uri="{BB962C8B-B14F-4D97-AF65-F5344CB8AC3E}">
        <p14:creationId xmlns:p14="http://schemas.microsoft.com/office/powerpoint/2010/main" val="507690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Content Placeholder 3"/>
          <p:cNvPicPr>
            <a:picLocks noGrp="1"/>
          </p:cNvPicPr>
          <p:nvPr>
            <p:ph idx="1"/>
          </p:nvPr>
        </p:nvPicPr>
        <p:blipFill>
          <a:blip r:embed="rId2" cstate="print"/>
          <a:srcRect l="18750" t="39583" r="33507" b="30788"/>
          <a:stretch>
            <a:fillRect/>
          </a:stretch>
        </p:blipFill>
        <p:spPr>
          <a:xfrm>
            <a:off x="0" y="1371600"/>
            <a:ext cx="9144000" cy="5486400"/>
          </a:xfrm>
        </p:spPr>
      </p:pic>
      <p:sp>
        <p:nvSpPr>
          <p:cNvPr id="5" name="TextBox 4"/>
          <p:cNvSpPr txBox="1"/>
          <p:nvPr/>
        </p:nvSpPr>
        <p:spPr>
          <a:xfrm>
            <a:off x="1219200" y="228600"/>
            <a:ext cx="7391400" cy="523875"/>
          </a:xfrm>
          <a:prstGeom prst="rect">
            <a:avLst/>
          </a:prstGeom>
          <a:noFill/>
        </p:spPr>
        <p:txBody>
          <a:bodyPr>
            <a:spAutoFit/>
          </a:bodyPr>
          <a:lstStyle/>
          <a:p>
            <a:pPr>
              <a:defRPr/>
            </a:pPr>
            <a:r>
              <a:rPr lang="en-US" sz="2800" dirty="0" smtClean="0">
                <a:solidFill>
                  <a:srgbClr val="FFFFFF"/>
                </a:solidFill>
                <a:latin typeface="+mj-lt"/>
                <a:ea typeface="+mj-ea"/>
                <a:cs typeface="+mj-cs"/>
              </a:rPr>
              <a:t>Homemade </a:t>
            </a:r>
            <a:r>
              <a:rPr lang="en-US" sz="2800" dirty="0">
                <a:solidFill>
                  <a:srgbClr val="FFFFFF"/>
                </a:solidFill>
                <a:latin typeface="+mj-lt"/>
                <a:ea typeface="+mj-ea"/>
                <a:cs typeface="+mj-cs"/>
              </a:rPr>
              <a:t>Financial Instruments</a:t>
            </a:r>
          </a:p>
        </p:txBody>
      </p:sp>
    </p:spTree>
    <p:extLst>
      <p:ext uri="{BB962C8B-B14F-4D97-AF65-F5344CB8AC3E}">
        <p14:creationId xmlns:p14="http://schemas.microsoft.com/office/powerpoint/2010/main" val="3960300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l="30208" t="36574" r="21701" b="34259"/>
          <a:stretch>
            <a:fillRect/>
          </a:stretch>
        </p:blipFill>
        <p:spPr bwMode="auto">
          <a:xfrm>
            <a:off x="0" y="1447800"/>
            <a:ext cx="9144000" cy="5410200"/>
          </a:xfrm>
          <a:prstGeom prst="rect">
            <a:avLst/>
          </a:prstGeom>
          <a:noFill/>
          <a:ln w="9525">
            <a:noFill/>
            <a:miter lim="800000"/>
            <a:headEnd/>
            <a:tailEnd/>
          </a:ln>
        </p:spPr>
      </p:pic>
      <p:sp>
        <p:nvSpPr>
          <p:cNvPr id="4" name="TextBox 3"/>
          <p:cNvSpPr txBox="1"/>
          <p:nvPr/>
        </p:nvSpPr>
        <p:spPr>
          <a:xfrm>
            <a:off x="1295400" y="228600"/>
            <a:ext cx="7391400" cy="523875"/>
          </a:xfrm>
          <a:prstGeom prst="rect">
            <a:avLst/>
          </a:prstGeom>
          <a:noFill/>
        </p:spPr>
        <p:txBody>
          <a:bodyPr>
            <a:spAutoFit/>
          </a:bodyPr>
          <a:lstStyle/>
          <a:p>
            <a:pPr>
              <a:defRPr/>
            </a:pPr>
            <a:r>
              <a:rPr lang="en-US" sz="2800" dirty="0" smtClean="0">
                <a:solidFill>
                  <a:srgbClr val="FBFCFF"/>
                </a:solidFill>
                <a:latin typeface="+mj-lt"/>
                <a:ea typeface="+mj-ea"/>
                <a:cs typeface="+mj-cs"/>
              </a:rPr>
              <a:t>Homemade </a:t>
            </a:r>
            <a:r>
              <a:rPr lang="en-US" sz="2800" dirty="0">
                <a:solidFill>
                  <a:srgbClr val="FBFCFF"/>
                </a:solidFill>
                <a:latin typeface="+mj-lt"/>
                <a:ea typeface="+mj-ea"/>
                <a:cs typeface="+mj-cs"/>
              </a:rPr>
              <a:t>Financial Instruments</a:t>
            </a:r>
          </a:p>
        </p:txBody>
      </p:sp>
    </p:spTree>
    <p:extLst>
      <p:ext uri="{BB962C8B-B14F-4D97-AF65-F5344CB8AC3E}">
        <p14:creationId xmlns:p14="http://schemas.microsoft.com/office/powerpoint/2010/main" val="2064023812"/>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400800" cy="445507"/>
          </a:xfrm>
        </p:spPr>
        <p:txBody>
          <a:bodyPr/>
          <a:lstStyle/>
          <a:p>
            <a:r>
              <a:rPr lang="en-US" dirty="0"/>
              <a:t>Debt Redemption Theory</a:t>
            </a:r>
          </a:p>
        </p:txBody>
      </p:sp>
      <p:sp>
        <p:nvSpPr>
          <p:cNvPr id="3" name="Content Placeholder 2"/>
          <p:cNvSpPr>
            <a:spLocks noGrp="1"/>
          </p:cNvSpPr>
          <p:nvPr>
            <p:ph idx="1"/>
          </p:nvPr>
        </p:nvSpPr>
        <p:spPr>
          <a:xfrm>
            <a:off x="685800" y="1981200"/>
            <a:ext cx="7772400" cy="4114800"/>
          </a:xfrm>
        </p:spPr>
        <p:txBody>
          <a:bodyPr/>
          <a:lstStyle/>
          <a:p>
            <a:r>
              <a:rPr lang="en-US" dirty="0"/>
              <a:t>Article written 1999 by Mark Pitcavage, Ph.D. </a:t>
            </a:r>
          </a:p>
          <a:p>
            <a:pPr lvl="1"/>
            <a:r>
              <a:rPr lang="en-US" dirty="0"/>
              <a:t>“Old Wine, New Bottles: Paper Terrorism, Paper Scams </a:t>
            </a:r>
            <a:r>
              <a:rPr lang="en-US" dirty="0" smtClean="0"/>
              <a:t>and Paper  </a:t>
            </a:r>
            <a:r>
              <a:rPr lang="en-US" dirty="0"/>
              <a:t>Redemption” </a:t>
            </a:r>
            <a:endParaRPr lang="en-US" dirty="0" smtClean="0"/>
          </a:p>
          <a:p>
            <a:pPr lvl="1"/>
            <a:r>
              <a:rPr lang="en-US" dirty="0" smtClean="0"/>
              <a:t>www.adl.org/mwd/redemption.asp</a:t>
            </a:r>
          </a:p>
          <a:p>
            <a:pPr lvl="1"/>
            <a:endParaRPr lang="en-US" dirty="0"/>
          </a:p>
        </p:txBody>
      </p:sp>
    </p:spTree>
    <p:extLst>
      <p:ext uri="{BB962C8B-B14F-4D97-AF65-F5344CB8AC3E}">
        <p14:creationId xmlns:p14="http://schemas.microsoft.com/office/powerpoint/2010/main" val="3983852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400800" cy="445507"/>
          </a:xfrm>
        </p:spPr>
        <p:txBody>
          <a:bodyPr/>
          <a:lstStyle/>
          <a:p>
            <a:r>
              <a:rPr lang="en-US" dirty="0"/>
              <a:t>Sovereigns</a:t>
            </a:r>
          </a:p>
        </p:txBody>
      </p:sp>
      <p:sp>
        <p:nvSpPr>
          <p:cNvPr id="3" name="Content Placeholder 2"/>
          <p:cNvSpPr>
            <a:spLocks noGrp="1"/>
          </p:cNvSpPr>
          <p:nvPr>
            <p:ph idx="1"/>
          </p:nvPr>
        </p:nvSpPr>
        <p:spPr>
          <a:xfrm>
            <a:off x="685800" y="1981200"/>
            <a:ext cx="7772400" cy="4038600"/>
          </a:xfrm>
        </p:spPr>
        <p:txBody>
          <a:bodyPr/>
          <a:lstStyle/>
          <a:p>
            <a:r>
              <a:rPr lang="en-US" dirty="0"/>
              <a:t>Sovereign citizens are not a tight-knit group, but are part of a large number of citizens who share anti-government </a:t>
            </a:r>
            <a:r>
              <a:rPr lang="en-US" dirty="0" smtClean="0"/>
              <a:t>sentiments.</a:t>
            </a:r>
          </a:p>
          <a:p>
            <a:r>
              <a:rPr lang="en-US" dirty="0" smtClean="0"/>
              <a:t>The </a:t>
            </a:r>
            <a:r>
              <a:rPr lang="en-US" dirty="0"/>
              <a:t>estimate is that there are approximately 300,000 </a:t>
            </a:r>
            <a:r>
              <a:rPr lang="en-US" dirty="0" smtClean="0"/>
              <a:t>in </a:t>
            </a:r>
            <a:r>
              <a:rPr lang="en-US" dirty="0"/>
              <a:t>the U.S</a:t>
            </a:r>
            <a:r>
              <a:rPr lang="en-US" dirty="0" smtClean="0"/>
              <a:t>.</a:t>
            </a:r>
          </a:p>
          <a:p>
            <a:r>
              <a:rPr lang="en-US" dirty="0" smtClean="0"/>
              <a:t>Different </a:t>
            </a:r>
            <a:r>
              <a:rPr lang="en-US" dirty="0"/>
              <a:t>levels of </a:t>
            </a:r>
            <a:r>
              <a:rPr lang="en-US" dirty="0" smtClean="0"/>
              <a:t>radicalization</a:t>
            </a:r>
          </a:p>
          <a:p>
            <a:r>
              <a:rPr lang="en-US" dirty="0" smtClean="0"/>
              <a:t>Documents </a:t>
            </a:r>
            <a:r>
              <a:rPr lang="en-US" dirty="0"/>
              <a:t>received by the OAG indicate that many are citizens, many times couples, who subscribe mainly to the Debt Redemption </a:t>
            </a:r>
            <a:r>
              <a:rPr lang="en-US" dirty="0" smtClean="0"/>
              <a:t>Theory.</a:t>
            </a:r>
            <a:endParaRPr lang="en-US" dirty="0"/>
          </a:p>
          <a:p>
            <a:r>
              <a:rPr lang="en-US" dirty="0"/>
              <a:t>However, there are some who are willing to die for these </a:t>
            </a:r>
            <a:r>
              <a:rPr lang="en-US" dirty="0" smtClean="0"/>
              <a:t>beliefs. </a:t>
            </a:r>
            <a:endParaRPr lang="en-US" dirty="0"/>
          </a:p>
          <a:p>
            <a:pPr marL="0" indent="0">
              <a:buNone/>
            </a:pPr>
            <a:endParaRPr lang="en-US" dirty="0"/>
          </a:p>
        </p:txBody>
      </p:sp>
    </p:spTree>
    <p:extLst>
      <p:ext uri="{BB962C8B-B14F-4D97-AF65-F5344CB8AC3E}">
        <p14:creationId xmlns:p14="http://schemas.microsoft.com/office/powerpoint/2010/main" val="2876245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400800" cy="445507"/>
          </a:xfrm>
        </p:spPr>
        <p:txBody>
          <a:bodyPr/>
          <a:lstStyle/>
          <a:p>
            <a:r>
              <a:rPr lang="en-US" dirty="0"/>
              <a:t>MOORS</a:t>
            </a:r>
          </a:p>
        </p:txBody>
      </p:sp>
      <p:sp>
        <p:nvSpPr>
          <p:cNvPr id="3" name="Content Placeholder 2"/>
          <p:cNvSpPr>
            <a:spLocks noGrp="1"/>
          </p:cNvSpPr>
          <p:nvPr>
            <p:ph idx="1"/>
          </p:nvPr>
        </p:nvSpPr>
        <p:spPr>
          <a:xfrm>
            <a:off x="685800" y="1981200"/>
            <a:ext cx="7772400" cy="4114800"/>
          </a:xfrm>
        </p:spPr>
        <p:txBody>
          <a:bodyPr/>
          <a:lstStyle/>
          <a:p>
            <a:r>
              <a:rPr lang="en-US" dirty="0"/>
              <a:t>The Moorish National </a:t>
            </a:r>
            <a:r>
              <a:rPr lang="en-US" dirty="0" smtClean="0"/>
              <a:t>Republic</a:t>
            </a:r>
          </a:p>
          <a:p>
            <a:pPr marL="0" indent="0">
              <a:buNone/>
            </a:pPr>
            <a:endParaRPr lang="en-US" dirty="0"/>
          </a:p>
          <a:p>
            <a:r>
              <a:rPr lang="en-US" dirty="0"/>
              <a:t>The Moorish Divine and national movement of the world </a:t>
            </a:r>
            <a:endParaRPr lang="en-US" dirty="0" smtClean="0"/>
          </a:p>
          <a:p>
            <a:pPr marL="0" indent="0">
              <a:buNone/>
            </a:pPr>
            <a:endParaRPr lang="en-US" dirty="0"/>
          </a:p>
          <a:p>
            <a:r>
              <a:rPr lang="en-US" dirty="0"/>
              <a:t>Aboriginal and indigenous natural peoples of North America</a:t>
            </a:r>
          </a:p>
          <a:p>
            <a:endParaRPr lang="en-US" dirty="0"/>
          </a:p>
        </p:txBody>
      </p:sp>
    </p:spTree>
    <p:extLst>
      <p:ext uri="{BB962C8B-B14F-4D97-AF65-F5344CB8AC3E}">
        <p14:creationId xmlns:p14="http://schemas.microsoft.com/office/powerpoint/2010/main" val="1322450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400800" cy="445507"/>
          </a:xfrm>
        </p:spPr>
        <p:txBody>
          <a:bodyPr/>
          <a:lstStyle/>
          <a:p>
            <a:r>
              <a:rPr lang="en-US" dirty="0" smtClean="0"/>
              <a:t>MOORS</a:t>
            </a:r>
            <a:endParaRPr lang="en-US" dirty="0"/>
          </a:p>
        </p:txBody>
      </p:sp>
      <p:sp>
        <p:nvSpPr>
          <p:cNvPr id="3" name="Content Placeholder 2"/>
          <p:cNvSpPr>
            <a:spLocks noGrp="1"/>
          </p:cNvSpPr>
          <p:nvPr>
            <p:ph idx="1"/>
          </p:nvPr>
        </p:nvSpPr>
        <p:spPr>
          <a:xfrm>
            <a:off x="685800" y="1981200"/>
            <a:ext cx="7772400" cy="4038600"/>
          </a:xfrm>
        </p:spPr>
        <p:txBody>
          <a:bodyPr/>
          <a:lstStyle/>
          <a:p>
            <a:r>
              <a:rPr lang="en-US" dirty="0" smtClean="0"/>
              <a:t>After receiving two traffic citations from a Colleyville Police officer, the </a:t>
            </a:r>
            <a:r>
              <a:rPr lang="en-US" dirty="0"/>
              <a:t>OAG received paperwork from James Michael </a:t>
            </a:r>
            <a:r>
              <a:rPr lang="en-US" dirty="0" smtClean="0"/>
              <a:t>Tesi indicating </a:t>
            </a:r>
            <a:r>
              <a:rPr lang="en-US" dirty="0"/>
              <a:t>that he is a member of</a:t>
            </a:r>
            <a:r>
              <a:rPr lang="en-US" dirty="0" smtClean="0"/>
              <a:t>:</a:t>
            </a:r>
          </a:p>
          <a:p>
            <a:pPr lvl="1"/>
            <a:r>
              <a:rPr lang="en-US" dirty="0"/>
              <a:t>Moorish Americans</a:t>
            </a:r>
          </a:p>
          <a:p>
            <a:pPr lvl="1"/>
            <a:r>
              <a:rPr lang="en-US" dirty="0"/>
              <a:t>The Moorish Divine and National Movement of the World </a:t>
            </a:r>
          </a:p>
          <a:p>
            <a:pPr lvl="1"/>
            <a:r>
              <a:rPr lang="en-US" dirty="0"/>
              <a:t>Aboriginal Natural Peoples of the Land-North America/Northwest mexem</a:t>
            </a:r>
          </a:p>
          <a:p>
            <a:endParaRPr lang="en-US" dirty="0"/>
          </a:p>
          <a:p>
            <a:endParaRPr lang="en-US" dirty="0"/>
          </a:p>
        </p:txBody>
      </p:sp>
    </p:spTree>
    <p:extLst>
      <p:ext uri="{BB962C8B-B14F-4D97-AF65-F5344CB8AC3E}">
        <p14:creationId xmlns:p14="http://schemas.microsoft.com/office/powerpoint/2010/main" val="3161482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1295400" y="266394"/>
            <a:ext cx="7086600" cy="480131"/>
          </a:xfrm>
        </p:spPr>
        <p:txBody>
          <a:bodyPr/>
          <a:lstStyle/>
          <a:p>
            <a:pPr eaLnBrk="1" hangingPunct="1"/>
            <a:r>
              <a:rPr lang="en-US" dirty="0" smtClean="0"/>
              <a:t>MOORS</a:t>
            </a:r>
          </a:p>
        </p:txBody>
      </p:sp>
      <p:sp>
        <p:nvSpPr>
          <p:cNvPr id="67587" name="Content Placeholder 2"/>
          <p:cNvSpPr>
            <a:spLocks noGrp="1"/>
          </p:cNvSpPr>
          <p:nvPr>
            <p:ph idx="1"/>
          </p:nvPr>
        </p:nvSpPr>
        <p:spPr>
          <a:xfrm>
            <a:off x="457200" y="1828800"/>
            <a:ext cx="8229600" cy="5029200"/>
          </a:xfrm>
        </p:spPr>
        <p:txBody>
          <a:bodyPr/>
          <a:lstStyle/>
          <a:p>
            <a:pPr eaLnBrk="1" hangingPunct="1"/>
            <a:endParaRPr lang="en-US" dirty="0" smtClean="0"/>
          </a:p>
        </p:txBody>
      </p:sp>
      <p:pic>
        <p:nvPicPr>
          <p:cNvPr id="67588" name="Picture 3" descr="C:\Documents and Settings\GBL\Desktop\Moor 10001.tif"/>
          <p:cNvPicPr>
            <a:picLocks noChangeAspect="1" noChangeArrowheads="1"/>
          </p:cNvPicPr>
          <p:nvPr/>
        </p:nvPicPr>
        <p:blipFill>
          <a:blip r:embed="rId3" cstate="print"/>
          <a:srcRect/>
          <a:stretch>
            <a:fillRect/>
          </a:stretch>
        </p:blipFill>
        <p:spPr bwMode="auto">
          <a:xfrm>
            <a:off x="0" y="1389888"/>
            <a:ext cx="9144000" cy="5486400"/>
          </a:xfrm>
          <a:prstGeom prst="rect">
            <a:avLst/>
          </a:prstGeom>
          <a:noFill/>
          <a:ln w="9525">
            <a:noFill/>
            <a:miter lim="800000"/>
            <a:headEnd/>
            <a:tailEnd/>
          </a:ln>
        </p:spPr>
      </p:pic>
    </p:spTree>
    <p:extLst>
      <p:ext uri="{BB962C8B-B14F-4D97-AF65-F5344CB8AC3E}">
        <p14:creationId xmlns:p14="http://schemas.microsoft.com/office/powerpoint/2010/main" val="3227446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5"/>
          <p:cNvSpPr>
            <a:spLocks noGrp="1"/>
          </p:cNvSpPr>
          <p:nvPr>
            <p:ph type="title"/>
          </p:nvPr>
        </p:nvSpPr>
        <p:spPr>
          <a:xfrm>
            <a:off x="1257300" y="247134"/>
            <a:ext cx="6629400" cy="480131"/>
          </a:xfrm>
        </p:spPr>
        <p:txBody>
          <a:bodyPr/>
          <a:lstStyle/>
          <a:p>
            <a:pPr eaLnBrk="1" hangingPunct="1"/>
            <a:r>
              <a:rPr lang="en-US" dirty="0" smtClean="0"/>
              <a:t>MOORS</a:t>
            </a:r>
          </a:p>
        </p:txBody>
      </p:sp>
      <p:pic>
        <p:nvPicPr>
          <p:cNvPr id="68611" name="Picture 4" descr="C:\Documents and Settings\GBL\Desktop\Moor20001.tif"/>
          <p:cNvPicPr>
            <a:picLocks noChangeAspect="1" noChangeArrowheads="1"/>
          </p:cNvPicPr>
          <p:nvPr/>
        </p:nvPicPr>
        <p:blipFill>
          <a:blip r:embed="rId3" cstate="print"/>
          <a:srcRect/>
          <a:stretch>
            <a:fillRect/>
          </a:stretch>
        </p:blipFill>
        <p:spPr bwMode="auto">
          <a:xfrm>
            <a:off x="0" y="1447800"/>
            <a:ext cx="9144000" cy="5410200"/>
          </a:xfrm>
          <a:prstGeom prst="rect">
            <a:avLst/>
          </a:prstGeom>
          <a:noFill/>
          <a:ln w="9525">
            <a:noFill/>
            <a:miter lim="800000"/>
            <a:headEnd/>
            <a:tailEnd/>
          </a:ln>
        </p:spPr>
      </p:pic>
    </p:spTree>
    <p:extLst>
      <p:ext uri="{BB962C8B-B14F-4D97-AF65-F5344CB8AC3E}">
        <p14:creationId xmlns:p14="http://schemas.microsoft.com/office/powerpoint/2010/main" val="106076967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6400800" cy="790216"/>
          </a:xfrm>
        </p:spPr>
        <p:txBody>
          <a:bodyPr/>
          <a:lstStyle/>
          <a:p>
            <a:r>
              <a:rPr lang="en-US" dirty="0"/>
              <a:t>Sovereign Citizen </a:t>
            </a:r>
            <a:r>
              <a:rPr lang="en-US" dirty="0" smtClean="0"/>
              <a:t>Defined </a:t>
            </a:r>
            <a:r>
              <a:rPr lang="en-US" dirty="0"/>
              <a:t>by                    USLegal.com</a:t>
            </a:r>
          </a:p>
        </p:txBody>
      </p:sp>
      <p:sp>
        <p:nvSpPr>
          <p:cNvPr id="3" name="Content Placeholder 2"/>
          <p:cNvSpPr>
            <a:spLocks noGrp="1"/>
          </p:cNvSpPr>
          <p:nvPr>
            <p:ph idx="1"/>
          </p:nvPr>
        </p:nvSpPr>
        <p:spPr/>
        <p:txBody>
          <a:bodyPr/>
          <a:lstStyle/>
          <a:p>
            <a:pPr marL="0" indent="0">
              <a:buNone/>
            </a:pPr>
            <a:r>
              <a:rPr lang="en-US" dirty="0"/>
              <a:t>Sovereign citizen is a term used to refer to a political </a:t>
            </a:r>
            <a:r>
              <a:rPr lang="en-US" dirty="0" smtClean="0"/>
              <a:t>movement which </a:t>
            </a:r>
            <a:r>
              <a:rPr lang="en-US" dirty="0"/>
              <a:t>grew out of a belief in government abuses of power. Members often refuse to hold social security cards or </a:t>
            </a:r>
            <a:r>
              <a:rPr lang="en-US" dirty="0" smtClean="0"/>
              <a:t>driver’s </a:t>
            </a:r>
            <a:r>
              <a:rPr lang="en-US" dirty="0"/>
              <a:t>licenses and avoid using </a:t>
            </a:r>
            <a:r>
              <a:rPr lang="en-US" dirty="0" smtClean="0"/>
              <a:t>ZIP </a:t>
            </a:r>
            <a:r>
              <a:rPr lang="en-US" dirty="0"/>
              <a:t>codes. Sovereign citizens believe that U.S. citizens are either </a:t>
            </a:r>
            <a:r>
              <a:rPr lang="en-US" dirty="0" smtClean="0"/>
              <a:t>“Fourteenth </a:t>
            </a:r>
            <a:r>
              <a:rPr lang="en-US" dirty="0"/>
              <a:t>Amendment </a:t>
            </a:r>
            <a:r>
              <a:rPr lang="en-US" dirty="0" smtClean="0"/>
              <a:t>citizens” </a:t>
            </a:r>
            <a:r>
              <a:rPr lang="en-US" dirty="0"/>
              <a:t>(who are subject to the federal and state laws and taxes) or </a:t>
            </a:r>
            <a:r>
              <a:rPr lang="en-US" dirty="0" smtClean="0"/>
              <a:t>“sovereign citizens,” </a:t>
            </a:r>
            <a:r>
              <a:rPr lang="en-US" dirty="0"/>
              <a:t>who are subject only to common law or </a:t>
            </a:r>
            <a:r>
              <a:rPr lang="en-US" dirty="0" smtClean="0"/>
              <a:t>“constitutional law” </a:t>
            </a:r>
            <a:r>
              <a:rPr lang="en-US" dirty="0"/>
              <a:t>(or both), but are not bound to obey statutory law. No court has ever upheld these claims. Sovereign citizens may also be referred to as </a:t>
            </a:r>
            <a:r>
              <a:rPr lang="en-US" dirty="0" smtClean="0"/>
              <a:t>“freemen” </a:t>
            </a:r>
            <a:r>
              <a:rPr lang="en-US" dirty="0"/>
              <a:t>or </a:t>
            </a:r>
            <a:r>
              <a:rPr lang="en-US" dirty="0" smtClean="0"/>
              <a:t>“common </a:t>
            </a:r>
            <a:r>
              <a:rPr lang="en-US" dirty="0"/>
              <a:t>law citizens.”</a:t>
            </a:r>
          </a:p>
          <a:p>
            <a:endParaRPr lang="en-US" dirty="0"/>
          </a:p>
        </p:txBody>
      </p:sp>
    </p:spTree>
    <p:extLst>
      <p:ext uri="{BB962C8B-B14F-4D97-AF65-F5344CB8AC3E}">
        <p14:creationId xmlns:p14="http://schemas.microsoft.com/office/powerpoint/2010/main" val="1055918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1295400" y="228600"/>
            <a:ext cx="6858000" cy="445507"/>
          </a:xfrm>
        </p:spPr>
        <p:txBody>
          <a:bodyPr/>
          <a:lstStyle/>
          <a:p>
            <a:r>
              <a:rPr lang="en-US" dirty="0" smtClean="0"/>
              <a:t>MOORS</a:t>
            </a:r>
          </a:p>
        </p:txBody>
      </p:sp>
      <p:pic>
        <p:nvPicPr>
          <p:cNvPr id="1028" name="Picture 3"/>
          <p:cNvPicPr>
            <a:picLocks noGrp="1" noChangeAspect="1" noChangeArrowheads="1"/>
          </p:cNvPicPr>
          <p:nvPr>
            <p:ph sz="half" idx="2"/>
          </p:nvPr>
        </p:nvPicPr>
        <p:blipFill>
          <a:blip r:embed="rId3" cstate="print"/>
          <a:srcRect/>
          <a:stretch>
            <a:fillRect/>
          </a:stretch>
        </p:blipFill>
        <p:spPr>
          <a:xfrm>
            <a:off x="381000" y="2133600"/>
            <a:ext cx="3430588" cy="4267200"/>
          </a:xfrm>
        </p:spPr>
      </p:pic>
      <p:sp>
        <p:nvSpPr>
          <p:cNvPr id="11" name="Content Placeholder 10"/>
          <p:cNvSpPr>
            <a:spLocks noGrp="1"/>
          </p:cNvSpPr>
          <p:nvPr>
            <p:ph sz="quarter" idx="4"/>
          </p:nvPr>
        </p:nvSpPr>
        <p:spPr>
          <a:xfrm>
            <a:off x="3810000" y="1981200"/>
            <a:ext cx="5334000" cy="838200"/>
          </a:xfrm>
        </p:spPr>
        <p:txBody>
          <a:bodyPr>
            <a:normAutofit/>
          </a:bodyPr>
          <a:lstStyle/>
          <a:p>
            <a:pPr algn="ctr" eaLnBrk="1" hangingPunct="1">
              <a:buFont typeface="Webdings" charset="2"/>
              <a:buNone/>
              <a:defRPr/>
            </a:pPr>
            <a:r>
              <a:rPr lang="en-US" sz="2100" kern="1200" dirty="0" smtClean="0"/>
              <a:t>James Michael Tesi</a:t>
            </a:r>
          </a:p>
        </p:txBody>
      </p:sp>
      <p:sp>
        <p:nvSpPr>
          <p:cNvPr id="6" name="TextBox 5"/>
          <p:cNvSpPr txBox="1">
            <a:spLocks noChangeArrowheads="1"/>
          </p:cNvSpPr>
          <p:nvPr/>
        </p:nvSpPr>
        <p:spPr bwMode="auto">
          <a:xfrm>
            <a:off x="3886200" y="3124200"/>
            <a:ext cx="5257800" cy="738664"/>
          </a:xfrm>
          <a:prstGeom prst="rect">
            <a:avLst/>
          </a:prstGeom>
          <a:noFill/>
          <a:ln w="9525">
            <a:noFill/>
            <a:miter lim="800000"/>
            <a:headEnd/>
            <a:tailEnd/>
          </a:ln>
        </p:spPr>
        <p:txBody>
          <a:bodyPr>
            <a:spAutoFit/>
          </a:bodyPr>
          <a:lstStyle/>
          <a:p>
            <a:pPr algn="ctr"/>
            <a:r>
              <a:rPr lang="en-US" sz="2100" dirty="0">
                <a:latin typeface="+mn-lt"/>
              </a:rPr>
              <a:t>aka</a:t>
            </a:r>
          </a:p>
          <a:p>
            <a:pPr algn="ctr"/>
            <a:r>
              <a:rPr lang="en-US" sz="2100" dirty="0">
                <a:latin typeface="+mn-lt"/>
              </a:rPr>
              <a:t>James Michael, House of Tesi</a:t>
            </a:r>
          </a:p>
        </p:txBody>
      </p:sp>
      <p:sp>
        <p:nvSpPr>
          <p:cNvPr id="7" name="TextBox 6"/>
          <p:cNvSpPr txBox="1">
            <a:spLocks noChangeArrowheads="1"/>
          </p:cNvSpPr>
          <p:nvPr/>
        </p:nvSpPr>
        <p:spPr bwMode="auto">
          <a:xfrm>
            <a:off x="3810000" y="4648200"/>
            <a:ext cx="5334000" cy="738664"/>
          </a:xfrm>
          <a:prstGeom prst="rect">
            <a:avLst/>
          </a:prstGeom>
          <a:noFill/>
          <a:ln w="9525">
            <a:noFill/>
            <a:miter lim="800000"/>
            <a:headEnd/>
            <a:tailEnd/>
          </a:ln>
        </p:spPr>
        <p:txBody>
          <a:bodyPr>
            <a:spAutoFit/>
          </a:bodyPr>
          <a:lstStyle/>
          <a:p>
            <a:pPr algn="ctr"/>
            <a:r>
              <a:rPr lang="en-US" sz="2100" dirty="0">
                <a:latin typeface="+mn-lt"/>
              </a:rPr>
              <a:t>aka</a:t>
            </a:r>
          </a:p>
          <a:p>
            <a:pPr algn="ctr"/>
            <a:r>
              <a:rPr lang="en-US" sz="2100" dirty="0">
                <a:latin typeface="+mn-lt"/>
              </a:rPr>
              <a:t>James Michael Joseph Tesi El</a:t>
            </a:r>
          </a:p>
        </p:txBody>
      </p:sp>
    </p:spTree>
    <p:extLst>
      <p:ext uri="{BB962C8B-B14F-4D97-AF65-F5344CB8AC3E}">
        <p14:creationId xmlns:p14="http://schemas.microsoft.com/office/powerpoint/2010/main" val="4998398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dissolv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400800" cy="445507"/>
          </a:xfrm>
        </p:spPr>
        <p:txBody>
          <a:bodyPr/>
          <a:lstStyle/>
          <a:p>
            <a:r>
              <a:rPr lang="en-US" dirty="0"/>
              <a:t>MOORS</a:t>
            </a:r>
          </a:p>
        </p:txBody>
      </p:sp>
      <p:sp>
        <p:nvSpPr>
          <p:cNvPr id="3" name="Content Placeholder 2"/>
          <p:cNvSpPr>
            <a:spLocks noGrp="1"/>
          </p:cNvSpPr>
          <p:nvPr>
            <p:ph idx="1"/>
          </p:nvPr>
        </p:nvSpPr>
        <p:spPr>
          <a:xfrm>
            <a:off x="685800" y="1981200"/>
            <a:ext cx="7772400" cy="4038600"/>
          </a:xfrm>
        </p:spPr>
        <p:txBody>
          <a:bodyPr/>
          <a:lstStyle/>
          <a:p>
            <a:pPr marL="0" indent="0" algn="ctr">
              <a:buNone/>
            </a:pPr>
            <a:r>
              <a:rPr lang="en-US" dirty="0" smtClean="0"/>
              <a:t>July 24, 2011</a:t>
            </a:r>
          </a:p>
          <a:p>
            <a:pPr marL="0" indent="0" algn="ctr">
              <a:buNone/>
            </a:pPr>
            <a:endParaRPr lang="en-US" dirty="0" smtClean="0"/>
          </a:p>
          <a:p>
            <a:r>
              <a:rPr lang="en-US" dirty="0"/>
              <a:t>Tesi was wanted in Colleyville for Class C Misdemeanor warrants only </a:t>
            </a:r>
          </a:p>
          <a:p>
            <a:r>
              <a:rPr lang="en-US" dirty="0"/>
              <a:t>Officer attempted to conduct a traffic stop, Tesi drove to his home</a:t>
            </a:r>
          </a:p>
          <a:p>
            <a:r>
              <a:rPr lang="en-US" dirty="0"/>
              <a:t>Tesi exited his vehicle, starting firing handgun at the officer</a:t>
            </a:r>
          </a:p>
          <a:p>
            <a:r>
              <a:rPr lang="en-US" dirty="0"/>
              <a:t>Tesi was hit in face and foot, officer not injured</a:t>
            </a:r>
          </a:p>
          <a:p>
            <a:endParaRPr lang="en-US" dirty="0" smtClean="0"/>
          </a:p>
          <a:p>
            <a:pPr lvl="1"/>
            <a:endParaRPr lang="en-US" dirty="0"/>
          </a:p>
        </p:txBody>
      </p:sp>
    </p:spTree>
    <p:extLst>
      <p:ext uri="{BB962C8B-B14F-4D97-AF65-F5344CB8AC3E}">
        <p14:creationId xmlns:p14="http://schemas.microsoft.com/office/powerpoint/2010/main" val="1115963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6400800" cy="445507"/>
          </a:xfrm>
        </p:spPr>
        <p:txBody>
          <a:bodyPr/>
          <a:lstStyle/>
          <a:p>
            <a:r>
              <a:rPr lang="en-US" dirty="0"/>
              <a:t>Ecclesiastical Notice</a:t>
            </a:r>
          </a:p>
        </p:txBody>
      </p:sp>
      <p:sp>
        <p:nvSpPr>
          <p:cNvPr id="3" name="Content Placeholder 2"/>
          <p:cNvSpPr>
            <a:spLocks noGrp="1"/>
          </p:cNvSpPr>
          <p:nvPr>
            <p:ph idx="1"/>
          </p:nvPr>
        </p:nvSpPr>
        <p:spPr>
          <a:xfrm>
            <a:off x="685800" y="1981200"/>
            <a:ext cx="7772400" cy="914400"/>
          </a:xfrm>
        </p:spPr>
        <p:txBody>
          <a:bodyPr/>
          <a:lstStyle/>
          <a:p>
            <a:pPr marL="0" indent="0">
              <a:buNone/>
            </a:pPr>
            <a:r>
              <a:rPr lang="en-US" dirty="0"/>
              <a:t>Quotes from </a:t>
            </a:r>
            <a:r>
              <a:rPr lang="en-US"/>
              <a:t>the </a:t>
            </a:r>
            <a:r>
              <a:rPr lang="en-US" smtClean="0"/>
              <a:t>165 </a:t>
            </a:r>
            <a:r>
              <a:rPr lang="en-US" dirty="0"/>
              <a:t>Points made by a sovereign citizen in </a:t>
            </a:r>
            <a:r>
              <a:rPr lang="en-US" dirty="0" smtClean="0"/>
              <a:t>a document </a:t>
            </a:r>
            <a:r>
              <a:rPr lang="en-US" dirty="0"/>
              <a:t>addressed to the Texas Attorney General entitled: </a:t>
            </a:r>
          </a:p>
          <a:p>
            <a:endParaRPr lang="en-US" dirty="0"/>
          </a:p>
          <a:p>
            <a:pPr marL="0" indent="0">
              <a:buNone/>
            </a:pPr>
            <a:r>
              <a:rPr lang="en-US" u="sng" dirty="0"/>
              <a:t>Notice and </a:t>
            </a:r>
            <a:r>
              <a:rPr lang="en-US" u="sng" dirty="0" smtClean="0"/>
              <a:t>Demand</a:t>
            </a:r>
            <a:r>
              <a:rPr lang="en-US" dirty="0" smtClean="0"/>
              <a:t>   </a:t>
            </a:r>
          </a:p>
          <a:p>
            <a:pPr marL="0" indent="0">
              <a:buNone/>
            </a:pPr>
            <a:r>
              <a:rPr lang="en-US" dirty="0" smtClean="0"/>
              <a:t>“Ecclesiastical </a:t>
            </a:r>
            <a:r>
              <a:rPr lang="en-US" dirty="0"/>
              <a:t>Notice for the Principal is Notice for the Agent </a:t>
            </a:r>
            <a:r>
              <a:rPr lang="en-US" dirty="0" smtClean="0"/>
              <a:t>and Notice </a:t>
            </a:r>
            <a:r>
              <a:rPr lang="en-US" dirty="0"/>
              <a:t>for the Agent is Notice for the Principal”</a:t>
            </a:r>
          </a:p>
          <a:p>
            <a:endParaRPr lang="en-US" dirty="0"/>
          </a:p>
        </p:txBody>
      </p:sp>
    </p:spTree>
    <p:extLst>
      <p:ext uri="{BB962C8B-B14F-4D97-AF65-F5344CB8AC3E}">
        <p14:creationId xmlns:p14="http://schemas.microsoft.com/office/powerpoint/2010/main" val="3302890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400800" cy="445507"/>
          </a:xfrm>
        </p:spPr>
        <p:txBody>
          <a:bodyPr/>
          <a:lstStyle/>
          <a:p>
            <a:r>
              <a:rPr lang="en-US" dirty="0"/>
              <a:t>Ecclesiastical Notice</a:t>
            </a:r>
          </a:p>
        </p:txBody>
      </p:sp>
      <p:sp>
        <p:nvSpPr>
          <p:cNvPr id="3" name="Content Placeholder 2"/>
          <p:cNvSpPr>
            <a:spLocks noGrp="1"/>
          </p:cNvSpPr>
          <p:nvPr>
            <p:ph idx="1"/>
          </p:nvPr>
        </p:nvSpPr>
        <p:spPr/>
        <p:txBody>
          <a:bodyPr/>
          <a:lstStyle/>
          <a:p>
            <a:pPr marL="0" indent="0">
              <a:buNone/>
            </a:pPr>
            <a:r>
              <a:rPr lang="en-US" dirty="0"/>
              <a:t>#112</a:t>
            </a:r>
            <a:r>
              <a:rPr lang="en-US" dirty="0" smtClean="0"/>
              <a:t>…“</a:t>
            </a:r>
            <a:r>
              <a:rPr lang="en-US" dirty="0"/>
              <a:t>shall completely ignore your codes, rules, and </a:t>
            </a:r>
            <a:r>
              <a:rPr lang="en-US" dirty="0" smtClean="0"/>
              <a:t>regulations Because </a:t>
            </a:r>
            <a:r>
              <a:rPr lang="en-US" dirty="0"/>
              <a:t>they do NOT apply to me, and if any of your hired </a:t>
            </a:r>
            <a:r>
              <a:rPr lang="en-US" dirty="0" smtClean="0"/>
              <a:t>thugs (color </a:t>
            </a:r>
            <a:r>
              <a:rPr lang="en-US" dirty="0"/>
              <a:t>of law code enforcers) perceive any obedience by Me, to </a:t>
            </a:r>
            <a:r>
              <a:rPr lang="en-US" dirty="0" smtClean="0"/>
              <a:t>any of </a:t>
            </a:r>
            <a:r>
              <a:rPr lang="en-US" dirty="0"/>
              <a:t>your codes, rules, or regulations, it shall be viewed to be a </a:t>
            </a:r>
            <a:r>
              <a:rPr lang="en-US" dirty="0" smtClean="0"/>
              <a:t>mistake or </a:t>
            </a:r>
            <a:r>
              <a:rPr lang="en-US" dirty="0"/>
              <a:t>an accident.”</a:t>
            </a:r>
          </a:p>
          <a:p>
            <a:endParaRPr lang="en-US" dirty="0"/>
          </a:p>
        </p:txBody>
      </p:sp>
    </p:spTree>
    <p:extLst>
      <p:ext uri="{BB962C8B-B14F-4D97-AF65-F5344CB8AC3E}">
        <p14:creationId xmlns:p14="http://schemas.microsoft.com/office/powerpoint/2010/main" val="1807241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6400800" cy="445507"/>
          </a:xfrm>
        </p:spPr>
        <p:txBody>
          <a:bodyPr/>
          <a:lstStyle/>
          <a:p>
            <a:r>
              <a:rPr lang="en-US" dirty="0"/>
              <a:t>Ecclesiastical Notice</a:t>
            </a:r>
          </a:p>
        </p:txBody>
      </p:sp>
      <p:sp>
        <p:nvSpPr>
          <p:cNvPr id="3" name="Content Placeholder 2"/>
          <p:cNvSpPr>
            <a:spLocks noGrp="1"/>
          </p:cNvSpPr>
          <p:nvPr>
            <p:ph idx="1"/>
          </p:nvPr>
        </p:nvSpPr>
        <p:spPr/>
        <p:txBody>
          <a:bodyPr/>
          <a:lstStyle/>
          <a:p>
            <a:pPr marL="0" indent="0">
              <a:buNone/>
            </a:pPr>
            <a:r>
              <a:rPr lang="en-US" dirty="0"/>
              <a:t>#113</a:t>
            </a:r>
            <a:r>
              <a:rPr lang="en-US" dirty="0" smtClean="0"/>
              <a:t>…“</a:t>
            </a:r>
            <a:r>
              <a:rPr lang="en-US" dirty="0"/>
              <a:t>that I shall NOT obey any of your codes, rules </a:t>
            </a:r>
            <a:r>
              <a:rPr lang="en-US" dirty="0" smtClean="0"/>
              <a:t>or regulations</a:t>
            </a:r>
            <a:r>
              <a:rPr lang="en-US" dirty="0"/>
              <a:t>, because the are all </a:t>
            </a:r>
            <a:r>
              <a:rPr lang="en-US" dirty="0" smtClean="0"/>
              <a:t>‘color </a:t>
            </a:r>
            <a:r>
              <a:rPr lang="en-US" dirty="0"/>
              <a:t>of </a:t>
            </a:r>
            <a:r>
              <a:rPr lang="en-US" dirty="0" smtClean="0"/>
              <a:t>law,’ and </a:t>
            </a:r>
            <a:r>
              <a:rPr lang="en-US" dirty="0"/>
              <a:t>I have the </a:t>
            </a:r>
            <a:r>
              <a:rPr lang="en-US" dirty="0" smtClean="0"/>
              <a:t>right to </a:t>
            </a:r>
            <a:r>
              <a:rPr lang="en-US" dirty="0"/>
              <a:t>resist any attempt to force Me to obey them, with lethal force </a:t>
            </a:r>
            <a:r>
              <a:rPr lang="en-US" dirty="0" smtClean="0"/>
              <a:t>if necessary</a:t>
            </a:r>
            <a:r>
              <a:rPr lang="en-US" dirty="0"/>
              <a:t>, because I have an unlimited right to resist any </a:t>
            </a:r>
            <a:r>
              <a:rPr lang="en-US" dirty="0" smtClean="0"/>
              <a:t>unlawful arrest </a:t>
            </a:r>
            <a:r>
              <a:rPr lang="en-US" dirty="0"/>
              <a:t>with lethal force if </a:t>
            </a:r>
            <a:r>
              <a:rPr lang="en-US" dirty="0" smtClean="0"/>
              <a:t>necessary. It </a:t>
            </a:r>
            <a:r>
              <a:rPr lang="en-US" dirty="0"/>
              <a:t>is my sincere wish that </a:t>
            </a:r>
            <a:r>
              <a:rPr lang="en-US" dirty="0" smtClean="0"/>
              <a:t>I never </a:t>
            </a:r>
            <a:r>
              <a:rPr lang="en-US" dirty="0"/>
              <a:t>have to exercise that right, but I do have that right.”</a:t>
            </a:r>
          </a:p>
          <a:p>
            <a:endParaRPr lang="en-US" dirty="0"/>
          </a:p>
        </p:txBody>
      </p:sp>
    </p:spTree>
    <p:extLst>
      <p:ext uri="{BB962C8B-B14F-4D97-AF65-F5344CB8AC3E}">
        <p14:creationId xmlns:p14="http://schemas.microsoft.com/office/powerpoint/2010/main" val="3556122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6400800" cy="445507"/>
          </a:xfrm>
        </p:spPr>
        <p:txBody>
          <a:bodyPr/>
          <a:lstStyle/>
          <a:p>
            <a:r>
              <a:rPr lang="en-US" dirty="0"/>
              <a:t>Ecclesiastical Notice</a:t>
            </a:r>
          </a:p>
        </p:txBody>
      </p:sp>
      <p:sp>
        <p:nvSpPr>
          <p:cNvPr id="3" name="Content Placeholder 2"/>
          <p:cNvSpPr>
            <a:spLocks noGrp="1"/>
          </p:cNvSpPr>
          <p:nvPr>
            <p:ph idx="1"/>
          </p:nvPr>
        </p:nvSpPr>
        <p:spPr>
          <a:xfrm>
            <a:off x="685800" y="1981200"/>
            <a:ext cx="7772400" cy="1143000"/>
          </a:xfrm>
        </p:spPr>
        <p:txBody>
          <a:bodyPr/>
          <a:lstStyle/>
          <a:p>
            <a:pPr marL="0" indent="0">
              <a:buNone/>
            </a:pPr>
            <a:r>
              <a:rPr lang="en-US" dirty="0"/>
              <a:t>#</a:t>
            </a:r>
            <a:r>
              <a:rPr lang="en-US" dirty="0" smtClean="0"/>
              <a:t>115…“You </a:t>
            </a:r>
            <a:r>
              <a:rPr lang="en-US" dirty="0"/>
              <a:t>and your subordinates have no more authority over ME than a </a:t>
            </a:r>
            <a:r>
              <a:rPr lang="en-US" dirty="0" err="1"/>
              <a:t>Walmart</a:t>
            </a:r>
            <a:r>
              <a:rPr lang="en-US" dirty="0"/>
              <a:t> rent-a-cop does.”</a:t>
            </a:r>
          </a:p>
          <a:p>
            <a:pPr marL="0" indent="0">
              <a:buNone/>
            </a:pPr>
            <a:endParaRPr lang="en-US" dirty="0" smtClean="0"/>
          </a:p>
          <a:p>
            <a:endParaRPr lang="en-US" dirty="0"/>
          </a:p>
        </p:txBody>
      </p:sp>
      <p:sp>
        <p:nvSpPr>
          <p:cNvPr id="4" name="TextBox 3"/>
          <p:cNvSpPr txBox="1"/>
          <p:nvPr/>
        </p:nvSpPr>
        <p:spPr>
          <a:xfrm>
            <a:off x="685800" y="3886200"/>
            <a:ext cx="7772400" cy="2031325"/>
          </a:xfrm>
          <a:prstGeom prst="rect">
            <a:avLst/>
          </a:prstGeom>
          <a:noFill/>
        </p:spPr>
        <p:txBody>
          <a:bodyPr wrap="square" rtlCol="0">
            <a:spAutoFit/>
          </a:bodyPr>
          <a:lstStyle/>
          <a:p>
            <a:r>
              <a:rPr lang="en-US" sz="2100" dirty="0">
                <a:latin typeface="+mn-lt"/>
              </a:rPr>
              <a:t>#116…“that in the event that one of your hired thugs, color of law code enforcers, attempts to unlawfully arrest Me, and I assert My right to resist that unlawful arrest, with lethal force if necessary, and your hired thug, color of law code enforcer kills me, your hired thug shall be guilty of MURDER, and so shall you.”</a:t>
            </a:r>
          </a:p>
        </p:txBody>
      </p:sp>
    </p:spTree>
    <p:extLst>
      <p:ext uri="{BB962C8B-B14F-4D97-AF65-F5344CB8AC3E}">
        <p14:creationId xmlns:p14="http://schemas.microsoft.com/office/powerpoint/2010/main" val="1578316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400800" cy="445507"/>
          </a:xfrm>
        </p:spPr>
        <p:txBody>
          <a:bodyPr/>
          <a:lstStyle/>
          <a:p>
            <a:r>
              <a:rPr lang="en-US" dirty="0"/>
              <a:t>Ecclesiastical Notice</a:t>
            </a:r>
          </a:p>
        </p:txBody>
      </p:sp>
      <p:sp>
        <p:nvSpPr>
          <p:cNvPr id="3" name="Content Placeholder 2"/>
          <p:cNvSpPr>
            <a:spLocks noGrp="1"/>
          </p:cNvSpPr>
          <p:nvPr>
            <p:ph idx="1"/>
          </p:nvPr>
        </p:nvSpPr>
        <p:spPr/>
        <p:txBody>
          <a:bodyPr/>
          <a:lstStyle/>
          <a:p>
            <a:pPr marL="0" indent="0">
              <a:buNone/>
            </a:pPr>
            <a:r>
              <a:rPr lang="en-US" dirty="0"/>
              <a:t>#125…“the current Thirteenth Amendment and all </a:t>
            </a:r>
            <a:r>
              <a:rPr lang="en-US" dirty="0" smtClean="0"/>
              <a:t>subsequent amendments </a:t>
            </a:r>
            <a:r>
              <a:rPr lang="en-US" dirty="0"/>
              <a:t>to the US Constitution are all martial law </a:t>
            </a:r>
            <a:r>
              <a:rPr lang="en-US" dirty="0" smtClean="0"/>
              <a:t>amendments Under </a:t>
            </a:r>
            <a:r>
              <a:rPr lang="en-US" dirty="0"/>
              <a:t>the color of law and have no authority.”</a:t>
            </a:r>
          </a:p>
          <a:p>
            <a:endParaRPr lang="en-US" dirty="0"/>
          </a:p>
        </p:txBody>
      </p:sp>
    </p:spTree>
    <p:extLst>
      <p:ext uri="{BB962C8B-B14F-4D97-AF65-F5344CB8AC3E}">
        <p14:creationId xmlns:p14="http://schemas.microsoft.com/office/powerpoint/2010/main" val="1452129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81793"/>
            <a:ext cx="6400800" cy="445507"/>
          </a:xfrm>
        </p:spPr>
        <p:txBody>
          <a:bodyPr/>
          <a:lstStyle/>
          <a:p>
            <a:r>
              <a:rPr lang="en-US" dirty="0" smtClean="0"/>
              <a:t>Sovereign System</a:t>
            </a:r>
            <a:endParaRPr lang="en-US" dirty="0"/>
          </a:p>
        </p:txBody>
      </p:sp>
      <p:sp>
        <p:nvSpPr>
          <p:cNvPr id="3" name="Content Placeholder 2"/>
          <p:cNvSpPr>
            <a:spLocks noGrp="1"/>
          </p:cNvSpPr>
          <p:nvPr>
            <p:ph idx="1"/>
          </p:nvPr>
        </p:nvSpPr>
        <p:spPr>
          <a:xfrm>
            <a:off x="786114" y="3951314"/>
            <a:ext cx="7772400" cy="685800"/>
          </a:xfrm>
        </p:spPr>
        <p:txBody>
          <a:bodyPr/>
          <a:lstStyle/>
          <a:p>
            <a:pPr marL="0" indent="0" eaLnBrk="0" hangingPunct="0">
              <a:spcBef>
                <a:spcPct val="0"/>
              </a:spcBef>
              <a:buNone/>
            </a:pPr>
            <a:r>
              <a:rPr lang="en-US" kern="1200" dirty="0" smtClean="0"/>
              <a:t>Grand </a:t>
            </a:r>
            <a:r>
              <a:rPr lang="en-US" kern="1200" dirty="0"/>
              <a:t>Jury</a:t>
            </a:r>
          </a:p>
        </p:txBody>
      </p:sp>
      <p:sp>
        <p:nvSpPr>
          <p:cNvPr id="6" name="TextBox 5"/>
          <p:cNvSpPr txBox="1"/>
          <p:nvPr/>
        </p:nvSpPr>
        <p:spPr>
          <a:xfrm>
            <a:off x="786114" y="4989258"/>
            <a:ext cx="5080822" cy="415498"/>
          </a:xfrm>
          <a:prstGeom prst="rect">
            <a:avLst/>
          </a:prstGeom>
          <a:noFill/>
        </p:spPr>
        <p:txBody>
          <a:bodyPr wrap="square" rtlCol="0">
            <a:spAutoFit/>
          </a:bodyPr>
          <a:lstStyle/>
          <a:p>
            <a:r>
              <a:rPr lang="en-US" sz="2100" dirty="0">
                <a:latin typeface="+mn-lt"/>
              </a:rPr>
              <a:t>Common Law Courts</a:t>
            </a:r>
          </a:p>
        </p:txBody>
      </p:sp>
      <p:sp>
        <p:nvSpPr>
          <p:cNvPr id="7" name="TextBox 6"/>
          <p:cNvSpPr txBox="1"/>
          <p:nvPr/>
        </p:nvSpPr>
        <p:spPr>
          <a:xfrm>
            <a:off x="838200" y="2300128"/>
            <a:ext cx="6553200" cy="415498"/>
          </a:xfrm>
          <a:prstGeom prst="rect">
            <a:avLst/>
          </a:prstGeom>
          <a:noFill/>
        </p:spPr>
        <p:txBody>
          <a:bodyPr wrap="square" rtlCol="0">
            <a:spAutoFit/>
          </a:bodyPr>
          <a:lstStyle/>
          <a:p>
            <a:r>
              <a:rPr lang="en-US" sz="2100" dirty="0">
                <a:latin typeface="+mn-lt"/>
              </a:rPr>
              <a:t>Congress</a:t>
            </a:r>
          </a:p>
        </p:txBody>
      </p:sp>
      <p:sp>
        <p:nvSpPr>
          <p:cNvPr id="8" name="TextBox 7"/>
          <p:cNvSpPr txBox="1"/>
          <p:nvPr/>
        </p:nvSpPr>
        <p:spPr>
          <a:xfrm>
            <a:off x="1828800" y="3137167"/>
            <a:ext cx="6553200" cy="415498"/>
          </a:xfrm>
          <a:prstGeom prst="rect">
            <a:avLst/>
          </a:prstGeom>
          <a:noFill/>
        </p:spPr>
        <p:txBody>
          <a:bodyPr wrap="square" rtlCol="0">
            <a:spAutoFit/>
          </a:bodyPr>
          <a:lstStyle/>
          <a:p>
            <a:r>
              <a:rPr lang="en-US" sz="2100" dirty="0">
                <a:latin typeface="+mn-lt"/>
              </a:rPr>
              <a:t>Senate and House of Representatives</a:t>
            </a:r>
          </a:p>
        </p:txBody>
      </p:sp>
      <p:sp>
        <p:nvSpPr>
          <p:cNvPr id="4" name="TextBox 3"/>
          <p:cNvSpPr txBox="1"/>
          <p:nvPr/>
        </p:nvSpPr>
        <p:spPr>
          <a:xfrm>
            <a:off x="2362200" y="1740235"/>
            <a:ext cx="3810000" cy="415498"/>
          </a:xfrm>
          <a:prstGeom prst="rect">
            <a:avLst/>
          </a:prstGeom>
          <a:noFill/>
        </p:spPr>
        <p:txBody>
          <a:bodyPr wrap="square" rtlCol="0">
            <a:spAutoFit/>
          </a:bodyPr>
          <a:lstStyle/>
          <a:p>
            <a:r>
              <a:rPr lang="en-US" sz="2100" dirty="0">
                <a:latin typeface="+mn-lt"/>
              </a:rPr>
              <a:t>THE REPUBLIC OF TEXAS</a:t>
            </a:r>
          </a:p>
        </p:txBody>
      </p:sp>
      <p:sp>
        <p:nvSpPr>
          <p:cNvPr id="5" name="TextBox 4"/>
          <p:cNvSpPr txBox="1"/>
          <p:nvPr/>
        </p:nvSpPr>
        <p:spPr>
          <a:xfrm>
            <a:off x="838986" y="5861804"/>
            <a:ext cx="5410200" cy="461665"/>
          </a:xfrm>
          <a:prstGeom prst="rect">
            <a:avLst/>
          </a:prstGeom>
          <a:noFill/>
        </p:spPr>
        <p:txBody>
          <a:bodyPr wrap="square" rtlCol="0">
            <a:spAutoFit/>
          </a:bodyPr>
          <a:lstStyle/>
          <a:p>
            <a:r>
              <a:rPr lang="en-US" dirty="0"/>
              <a:t>http://thetexasrepublic.com/</a:t>
            </a:r>
          </a:p>
        </p:txBody>
      </p:sp>
    </p:spTree>
    <p:extLst>
      <p:ext uri="{BB962C8B-B14F-4D97-AF65-F5344CB8AC3E}">
        <p14:creationId xmlns:p14="http://schemas.microsoft.com/office/powerpoint/2010/main" val="92076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766" y="85680"/>
            <a:ext cx="6400800" cy="790216"/>
          </a:xfrm>
        </p:spPr>
        <p:txBody>
          <a:bodyPr/>
          <a:lstStyle/>
          <a:p>
            <a:pPr algn="ctr"/>
            <a:r>
              <a:rPr lang="en-US" dirty="0" smtClean="0"/>
              <a:t>The Common Law Court for </a:t>
            </a:r>
            <a:br>
              <a:rPr lang="en-US" dirty="0" smtClean="0"/>
            </a:br>
            <a:r>
              <a:rPr lang="en-US" dirty="0" smtClean="0"/>
              <a:t>The Republic of Texas</a:t>
            </a:r>
            <a:endParaRPr lang="en-US" dirty="0"/>
          </a:p>
        </p:txBody>
      </p:sp>
      <p:sp>
        <p:nvSpPr>
          <p:cNvPr id="3" name="Content Placeholder 2"/>
          <p:cNvSpPr>
            <a:spLocks noGrp="1"/>
          </p:cNvSpPr>
          <p:nvPr>
            <p:ph idx="1"/>
          </p:nvPr>
        </p:nvSpPr>
        <p:spPr>
          <a:xfrm>
            <a:off x="685800" y="1755190"/>
            <a:ext cx="7772400" cy="911810"/>
          </a:xfrm>
        </p:spPr>
        <p:txBody>
          <a:bodyPr>
            <a:normAutofit lnSpcReduction="10000"/>
          </a:bodyPr>
          <a:lstStyle/>
          <a:p>
            <a:r>
              <a:rPr lang="en-US" dirty="0" smtClean="0"/>
              <a:t>2010 – </a:t>
            </a:r>
            <a:r>
              <a:rPr lang="en-US" dirty="0"/>
              <a:t>Beginning</a:t>
            </a:r>
            <a:r>
              <a:rPr lang="en-US" dirty="0" smtClean="0"/>
              <a:t> of home foreclosure proceedings against a sovereign for not </a:t>
            </a:r>
            <a:r>
              <a:rPr lang="en-US" sz="2000" kern="1200" dirty="0">
                <a:cs typeface="Times" panose="02020603050405020304" pitchFamily="18" charset="0"/>
              </a:rPr>
              <a:t>making</a:t>
            </a:r>
            <a:r>
              <a:rPr lang="en-US" dirty="0" smtClean="0"/>
              <a:t> </a:t>
            </a:r>
            <a:r>
              <a:rPr lang="en-US" dirty="0"/>
              <a:t>mortgage</a:t>
            </a:r>
            <a:r>
              <a:rPr lang="en-US" dirty="0" smtClean="0"/>
              <a:t> payments for home in Kerr County</a:t>
            </a:r>
          </a:p>
          <a:p>
            <a:endParaRPr lang="en-US" dirty="0"/>
          </a:p>
        </p:txBody>
      </p:sp>
      <p:sp>
        <p:nvSpPr>
          <p:cNvPr id="4" name="TextBox 3"/>
          <p:cNvSpPr txBox="1"/>
          <p:nvPr/>
        </p:nvSpPr>
        <p:spPr>
          <a:xfrm>
            <a:off x="1243314" y="2749044"/>
            <a:ext cx="6553200" cy="415498"/>
          </a:xfrm>
          <a:prstGeom prst="rect">
            <a:avLst/>
          </a:prstGeom>
          <a:noFill/>
        </p:spPr>
        <p:txBody>
          <a:bodyPr wrap="square" rtlCol="0">
            <a:spAutoFit/>
          </a:bodyPr>
          <a:lstStyle/>
          <a:p>
            <a:r>
              <a:rPr lang="en-US" sz="2100" dirty="0">
                <a:latin typeface="+mn-lt"/>
              </a:rPr>
              <a:t>2014 - Court found in favor of the title company</a:t>
            </a:r>
          </a:p>
        </p:txBody>
      </p:sp>
      <p:sp>
        <p:nvSpPr>
          <p:cNvPr id="6" name="Rectangle 5"/>
          <p:cNvSpPr/>
          <p:nvPr/>
        </p:nvSpPr>
        <p:spPr>
          <a:xfrm>
            <a:off x="1231257" y="3330080"/>
            <a:ext cx="7391400" cy="1384995"/>
          </a:xfrm>
          <a:prstGeom prst="rect">
            <a:avLst/>
          </a:prstGeom>
        </p:spPr>
        <p:txBody>
          <a:bodyPr wrap="square">
            <a:spAutoFit/>
          </a:bodyPr>
          <a:lstStyle/>
          <a:p>
            <a:r>
              <a:rPr lang="en-US" sz="2100" dirty="0">
                <a:latin typeface="+mn-lt"/>
              </a:rPr>
              <a:t>Subpoenas issued by the “Chief Justice” for the “Common Law Court for the Republic of Texas” for the attorney representing  title company and the presiding district court judge reference home foreclosure of sovereign citizen</a:t>
            </a:r>
          </a:p>
        </p:txBody>
      </p:sp>
      <p:sp>
        <p:nvSpPr>
          <p:cNvPr id="8" name="TextBox 7"/>
          <p:cNvSpPr txBox="1"/>
          <p:nvPr/>
        </p:nvSpPr>
        <p:spPr>
          <a:xfrm>
            <a:off x="1231257" y="4874035"/>
            <a:ext cx="6934200" cy="415498"/>
          </a:xfrm>
          <a:prstGeom prst="rect">
            <a:avLst/>
          </a:prstGeom>
          <a:noFill/>
        </p:spPr>
        <p:txBody>
          <a:bodyPr wrap="square" rtlCol="0">
            <a:spAutoFit/>
          </a:bodyPr>
          <a:lstStyle/>
          <a:p>
            <a:r>
              <a:rPr lang="en-US" sz="2100" dirty="0">
                <a:latin typeface="+mn-lt"/>
              </a:rPr>
              <a:t>The judge was subpoenaed for February 14, 2015</a:t>
            </a:r>
          </a:p>
        </p:txBody>
      </p:sp>
      <p:sp>
        <p:nvSpPr>
          <p:cNvPr id="9" name="TextBox 8"/>
          <p:cNvSpPr txBox="1"/>
          <p:nvPr/>
        </p:nvSpPr>
        <p:spPr>
          <a:xfrm>
            <a:off x="1243314" y="5536925"/>
            <a:ext cx="6185704" cy="415498"/>
          </a:xfrm>
          <a:prstGeom prst="rect">
            <a:avLst/>
          </a:prstGeom>
          <a:noFill/>
        </p:spPr>
        <p:txBody>
          <a:bodyPr wrap="square" rtlCol="0">
            <a:spAutoFit/>
          </a:bodyPr>
          <a:lstStyle/>
          <a:p>
            <a:r>
              <a:rPr lang="en-US" sz="2100" dirty="0">
                <a:latin typeface="+mn-lt"/>
              </a:rPr>
              <a:t>Search Warrant for documents only</a:t>
            </a:r>
          </a:p>
        </p:txBody>
      </p:sp>
      <p:sp>
        <p:nvSpPr>
          <p:cNvPr id="10" name="TextBox 9"/>
          <p:cNvSpPr txBox="1"/>
          <p:nvPr/>
        </p:nvSpPr>
        <p:spPr>
          <a:xfrm>
            <a:off x="1283826" y="6195600"/>
            <a:ext cx="6408516" cy="415498"/>
          </a:xfrm>
          <a:prstGeom prst="rect">
            <a:avLst/>
          </a:prstGeom>
          <a:noFill/>
        </p:spPr>
        <p:txBody>
          <a:bodyPr wrap="square" rtlCol="0">
            <a:spAutoFit/>
          </a:bodyPr>
          <a:lstStyle/>
          <a:p>
            <a:r>
              <a:rPr lang="en-US" sz="2100" dirty="0">
                <a:latin typeface="+mn-lt"/>
              </a:rPr>
              <a:t>Simulating Legal Process – Class A Misdemeanor</a:t>
            </a:r>
          </a:p>
        </p:txBody>
      </p:sp>
    </p:spTree>
    <p:extLst>
      <p:ext uri="{BB962C8B-B14F-4D97-AF65-F5344CB8AC3E}">
        <p14:creationId xmlns:p14="http://schemas.microsoft.com/office/powerpoint/2010/main" val="809514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8" grpId="0"/>
      <p:bldP spid="9"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6400800" cy="790216"/>
          </a:xfrm>
        </p:spPr>
        <p:txBody>
          <a:bodyPr/>
          <a:lstStyle/>
          <a:p>
            <a:r>
              <a:rPr lang="en-US" dirty="0"/>
              <a:t>Texian Jural Society Grand Jury</a:t>
            </a:r>
          </a:p>
        </p:txBody>
      </p:sp>
      <p:sp>
        <p:nvSpPr>
          <p:cNvPr id="3" name="Content Placeholder 2"/>
          <p:cNvSpPr>
            <a:spLocks noGrp="1"/>
          </p:cNvSpPr>
          <p:nvPr>
            <p:ph idx="1"/>
          </p:nvPr>
        </p:nvSpPr>
        <p:spPr>
          <a:xfrm>
            <a:off x="685800" y="1981200"/>
            <a:ext cx="7772400" cy="3962400"/>
          </a:xfrm>
        </p:spPr>
        <p:txBody>
          <a:bodyPr/>
          <a:lstStyle/>
          <a:p>
            <a:r>
              <a:rPr lang="en-US" dirty="0"/>
              <a:t>In 2011, the Lone Star Fugitive Task force arrested sovereign citizen John </a:t>
            </a:r>
            <a:r>
              <a:rPr lang="en-US" dirty="0" smtClean="0"/>
              <a:t>Rinn</a:t>
            </a:r>
            <a:r>
              <a:rPr lang="en-US" dirty="0"/>
              <a:t> </a:t>
            </a:r>
            <a:r>
              <a:rPr lang="en-US" dirty="0" smtClean="0"/>
              <a:t>in Milam County</a:t>
            </a:r>
          </a:p>
          <a:p>
            <a:pPr marL="0" indent="0">
              <a:buNone/>
            </a:pPr>
            <a:endParaRPr lang="en-US" dirty="0"/>
          </a:p>
          <a:p>
            <a:r>
              <a:rPr lang="en-US" dirty="0" smtClean="0"/>
              <a:t>At the time Rinn was arrested, </a:t>
            </a:r>
            <a:r>
              <a:rPr lang="en-US" dirty="0"/>
              <a:t>he was considered a material witness by the “Texian Jural Society Grand </a:t>
            </a:r>
            <a:r>
              <a:rPr lang="en-US" dirty="0" smtClean="0"/>
              <a:t>Jury.” </a:t>
            </a:r>
          </a:p>
          <a:p>
            <a:pPr marL="0" indent="0">
              <a:buNone/>
            </a:pPr>
            <a:endParaRPr lang="en-US" dirty="0"/>
          </a:p>
          <a:p>
            <a:r>
              <a:rPr lang="en-US" dirty="0"/>
              <a:t>After arrest, </a:t>
            </a:r>
            <a:r>
              <a:rPr lang="en-US" dirty="0" smtClean="0"/>
              <a:t>U.S. Marshals </a:t>
            </a:r>
            <a:r>
              <a:rPr lang="en-US" dirty="0"/>
              <a:t>were contacted by Greg Davis on John Rinn’s behalf</a:t>
            </a:r>
          </a:p>
          <a:p>
            <a:endParaRPr lang="en-US" dirty="0"/>
          </a:p>
        </p:txBody>
      </p:sp>
    </p:spTree>
    <p:extLst>
      <p:ext uri="{BB962C8B-B14F-4D97-AF65-F5344CB8AC3E}">
        <p14:creationId xmlns:p14="http://schemas.microsoft.com/office/powerpoint/2010/main" val="2554472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_y-gLm9Hrw"/>
          <p:cNvPicPr>
            <a:picLocks noGrp="1" noRot="1" noChangeAspect="1"/>
          </p:cNvPicPr>
          <p:nvPr>
            <p:ph idx="1"/>
            <a:videoFile r:link="rId1"/>
          </p:nvPr>
        </p:nvPicPr>
        <p:blipFill>
          <a:blip r:embed="rId3"/>
          <a:stretch>
            <a:fillRect/>
          </a:stretch>
        </p:blipFill>
        <p:spPr>
          <a:xfrm>
            <a:off x="237067" y="1552574"/>
            <a:ext cx="8754533" cy="4924426"/>
          </a:xfrm>
          <a:prstGeom prst="rect">
            <a:avLst/>
          </a:prstGeom>
        </p:spPr>
      </p:pic>
      <p:sp>
        <p:nvSpPr>
          <p:cNvPr id="3" name="Title 1"/>
          <p:cNvSpPr>
            <a:spLocks noGrp="1"/>
          </p:cNvSpPr>
          <p:nvPr>
            <p:ph type="title"/>
          </p:nvPr>
        </p:nvSpPr>
        <p:spPr>
          <a:xfrm>
            <a:off x="1752600" y="304800"/>
            <a:ext cx="6400800" cy="445507"/>
          </a:xfrm>
        </p:spPr>
        <p:txBody>
          <a:bodyPr/>
          <a:lstStyle/>
          <a:p>
            <a:r>
              <a:rPr lang="en-US" dirty="0" smtClean="0"/>
              <a:t>Video</a:t>
            </a:r>
            <a:endParaRPr lang="en-US" dirty="0"/>
          </a:p>
        </p:txBody>
      </p:sp>
    </p:spTree>
    <p:extLst>
      <p:ext uri="{BB962C8B-B14F-4D97-AF65-F5344CB8AC3E}">
        <p14:creationId xmlns:p14="http://schemas.microsoft.com/office/powerpoint/2010/main" val="28644161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467600" cy="445507"/>
          </a:xfrm>
        </p:spPr>
        <p:txBody>
          <a:bodyPr/>
          <a:lstStyle/>
          <a:p>
            <a:r>
              <a:rPr lang="en-US" sz="2800" dirty="0" smtClean="0"/>
              <a:t>Texian Jural Society Grand Jury</a:t>
            </a:r>
          </a:p>
        </p:txBody>
      </p:sp>
      <p:sp>
        <p:nvSpPr>
          <p:cNvPr id="4" name="Text Placeholder 3"/>
          <p:cNvSpPr>
            <a:spLocks noGrp="1"/>
          </p:cNvSpPr>
          <p:nvPr>
            <p:ph type="body" sz="half" idx="2"/>
          </p:nvPr>
        </p:nvSpPr>
        <p:spPr>
          <a:xfrm>
            <a:off x="0" y="1600200"/>
            <a:ext cx="4495799" cy="1066799"/>
          </a:xfrm>
        </p:spPr>
        <p:txBody>
          <a:bodyPr/>
          <a:lstStyle/>
          <a:p>
            <a:pPr algn="ctr"/>
            <a:r>
              <a:rPr lang="en-US" sz="2100" kern="1200" dirty="0" smtClean="0"/>
              <a:t>John Rinn</a:t>
            </a:r>
            <a:br>
              <a:rPr lang="en-US" sz="2100" kern="1200" dirty="0" smtClean="0"/>
            </a:br>
            <a:r>
              <a:rPr lang="en-US" sz="2100" kern="1200" dirty="0" smtClean="0"/>
              <a:t>Rockdale, Texas </a:t>
            </a:r>
          </a:p>
          <a:p>
            <a:pPr algn="ctr"/>
            <a:r>
              <a:rPr lang="en-US" sz="2100" kern="1200" dirty="0" smtClean="0"/>
              <a:t>Milam County</a:t>
            </a:r>
          </a:p>
          <a:p>
            <a:pPr algn="ctr"/>
            <a:endParaRPr lang="en-US" sz="2100" kern="1200" dirty="0"/>
          </a:p>
        </p:txBody>
      </p:sp>
      <p:pic>
        <p:nvPicPr>
          <p:cNvPr id="5" name="Content Placeholder 4"/>
          <p:cNvPicPr>
            <a:picLocks noGrp="1" noChangeAspect="1" noChangeArrowheads="1"/>
          </p:cNvPicPr>
          <p:nvPr>
            <p:ph idx="1"/>
          </p:nvPr>
        </p:nvPicPr>
        <p:blipFill>
          <a:blip r:embed="rId2" cstate="print"/>
          <a:srcRect/>
          <a:stretch>
            <a:fillRect/>
          </a:stretch>
        </p:blipFill>
        <p:spPr>
          <a:xfrm>
            <a:off x="4495800" y="1447800"/>
            <a:ext cx="4419600" cy="5212305"/>
          </a:xfrm>
        </p:spPr>
      </p:pic>
      <p:sp>
        <p:nvSpPr>
          <p:cNvPr id="6" name="TextBox 5"/>
          <p:cNvSpPr txBox="1"/>
          <p:nvPr/>
        </p:nvSpPr>
        <p:spPr>
          <a:xfrm>
            <a:off x="0" y="3048000"/>
            <a:ext cx="4495800" cy="415498"/>
          </a:xfrm>
          <a:prstGeom prst="rect">
            <a:avLst/>
          </a:prstGeom>
          <a:noFill/>
        </p:spPr>
        <p:txBody>
          <a:bodyPr wrap="square" rtlCol="0">
            <a:spAutoFit/>
          </a:bodyPr>
          <a:lstStyle/>
          <a:p>
            <a:pPr>
              <a:defRPr/>
            </a:pPr>
            <a:r>
              <a:rPr lang="en-US" sz="2100" dirty="0">
                <a:latin typeface="+mn-lt"/>
              </a:rPr>
              <a:t>“</a:t>
            </a:r>
            <a:r>
              <a:rPr lang="en-US" sz="2100" dirty="0" smtClean="0">
                <a:latin typeface="+mn-lt"/>
              </a:rPr>
              <a:t>Sovereign </a:t>
            </a:r>
            <a:r>
              <a:rPr lang="en-US" sz="2100" dirty="0">
                <a:latin typeface="+mn-lt"/>
              </a:rPr>
              <a:t>Soul </a:t>
            </a:r>
            <a:r>
              <a:rPr lang="en-US" sz="2100" dirty="0" smtClean="0">
                <a:latin typeface="+mn-lt"/>
              </a:rPr>
              <a:t>of </a:t>
            </a:r>
            <a:r>
              <a:rPr lang="en-US" sz="2100" dirty="0">
                <a:latin typeface="+mn-lt"/>
              </a:rPr>
              <a:t>the Dry Land”</a:t>
            </a:r>
          </a:p>
        </p:txBody>
      </p:sp>
      <p:sp>
        <p:nvSpPr>
          <p:cNvPr id="7" name="TextBox 6"/>
          <p:cNvSpPr txBox="1"/>
          <p:nvPr/>
        </p:nvSpPr>
        <p:spPr>
          <a:xfrm>
            <a:off x="0" y="4038600"/>
            <a:ext cx="4495800" cy="738664"/>
          </a:xfrm>
          <a:prstGeom prst="rect">
            <a:avLst/>
          </a:prstGeom>
          <a:noFill/>
        </p:spPr>
        <p:txBody>
          <a:bodyPr wrap="square" rtlCol="0">
            <a:spAutoFit/>
          </a:bodyPr>
          <a:lstStyle/>
          <a:p>
            <a:pPr algn="ctr"/>
            <a:r>
              <a:rPr lang="en-US" sz="2100" dirty="0">
                <a:latin typeface="+mn-lt"/>
              </a:rPr>
              <a:t>Active Participant in the </a:t>
            </a:r>
            <a:endParaRPr lang="en-US" sz="2100" dirty="0" smtClean="0">
              <a:latin typeface="+mn-lt"/>
            </a:endParaRPr>
          </a:p>
          <a:p>
            <a:pPr algn="ctr"/>
            <a:r>
              <a:rPr lang="en-US" sz="2100" dirty="0" smtClean="0">
                <a:latin typeface="+mn-lt"/>
              </a:rPr>
              <a:t>“</a:t>
            </a:r>
            <a:r>
              <a:rPr lang="en-US" sz="2100" dirty="0">
                <a:latin typeface="+mn-lt"/>
              </a:rPr>
              <a:t>Texian Jural Society” </a:t>
            </a:r>
          </a:p>
        </p:txBody>
      </p:sp>
    </p:spTree>
    <p:extLst>
      <p:ext uri="{BB962C8B-B14F-4D97-AF65-F5344CB8AC3E}">
        <p14:creationId xmlns:p14="http://schemas.microsoft.com/office/powerpoint/2010/main" val="3451127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a:xfrm>
            <a:off x="1600200" y="76200"/>
            <a:ext cx="7086600" cy="790216"/>
          </a:xfrm>
        </p:spPr>
        <p:txBody>
          <a:bodyPr/>
          <a:lstStyle/>
          <a:p>
            <a:r>
              <a:rPr lang="en-US" dirty="0" smtClean="0"/>
              <a:t>Texian Jural Society Grand Jury</a:t>
            </a:r>
            <a:br>
              <a:rPr lang="en-US" dirty="0" smtClean="0"/>
            </a:br>
            <a:r>
              <a:rPr lang="en-US" dirty="0" smtClean="0"/>
              <a:t>Communique to US Magistrate</a:t>
            </a:r>
          </a:p>
        </p:txBody>
      </p:sp>
      <p:pic>
        <p:nvPicPr>
          <p:cNvPr id="10244" name="Picture 2"/>
          <p:cNvPicPr>
            <a:picLocks noGrp="1" noChangeAspect="1" noChangeArrowheads="1"/>
          </p:cNvPicPr>
          <p:nvPr>
            <p:ph idx="1"/>
          </p:nvPr>
        </p:nvPicPr>
        <p:blipFill>
          <a:blip r:embed="rId2" cstate="print"/>
          <a:srcRect/>
          <a:stretch>
            <a:fillRect/>
          </a:stretch>
        </p:blipFill>
        <p:spPr>
          <a:xfrm>
            <a:off x="76200" y="1371600"/>
            <a:ext cx="9144000" cy="5486400"/>
          </a:xfrm>
        </p:spPr>
      </p:pic>
    </p:spTree>
    <p:extLst>
      <p:ext uri="{BB962C8B-B14F-4D97-AF65-F5344CB8AC3E}">
        <p14:creationId xmlns:p14="http://schemas.microsoft.com/office/powerpoint/2010/main" val="565268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a:xfrm>
            <a:off x="1600200" y="152400"/>
            <a:ext cx="7086600" cy="790216"/>
          </a:xfrm>
        </p:spPr>
        <p:txBody>
          <a:bodyPr/>
          <a:lstStyle/>
          <a:p>
            <a:r>
              <a:rPr lang="en-US" dirty="0" smtClean="0"/>
              <a:t>Texian Jural Society Grand Jury</a:t>
            </a:r>
          </a:p>
        </p:txBody>
      </p:sp>
      <p:pic>
        <p:nvPicPr>
          <p:cNvPr id="11268" name="Picture 3"/>
          <p:cNvPicPr>
            <a:picLocks noGrp="1" noChangeAspect="1" noChangeArrowheads="1"/>
          </p:cNvPicPr>
          <p:nvPr>
            <p:ph idx="1"/>
          </p:nvPr>
        </p:nvPicPr>
        <p:blipFill>
          <a:blip r:embed="rId2" cstate="print"/>
          <a:srcRect/>
          <a:stretch>
            <a:fillRect/>
          </a:stretch>
        </p:blipFill>
        <p:spPr>
          <a:xfrm>
            <a:off x="0" y="1447800"/>
            <a:ext cx="9144000" cy="5410200"/>
          </a:xfrm>
        </p:spPr>
      </p:pic>
    </p:spTree>
    <p:extLst>
      <p:ext uri="{BB962C8B-B14F-4D97-AF65-F5344CB8AC3E}">
        <p14:creationId xmlns:p14="http://schemas.microsoft.com/office/powerpoint/2010/main" val="764859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3"/>
          <p:cNvSpPr>
            <a:spLocks noGrp="1"/>
          </p:cNvSpPr>
          <p:nvPr>
            <p:ph type="title"/>
          </p:nvPr>
        </p:nvSpPr>
        <p:spPr>
          <a:xfrm>
            <a:off x="1219200" y="228600"/>
            <a:ext cx="7391400" cy="445507"/>
          </a:xfrm>
        </p:spPr>
        <p:txBody>
          <a:bodyPr/>
          <a:lstStyle/>
          <a:p>
            <a:r>
              <a:rPr lang="en-US" dirty="0" smtClean="0"/>
              <a:t>The Republic State of Texas</a:t>
            </a:r>
          </a:p>
        </p:txBody>
      </p:sp>
      <p:sp>
        <p:nvSpPr>
          <p:cNvPr id="7" name="Text Placeholder 6"/>
          <p:cNvSpPr>
            <a:spLocks noGrp="1"/>
          </p:cNvSpPr>
          <p:nvPr>
            <p:ph type="body" sz="quarter" idx="3"/>
          </p:nvPr>
        </p:nvSpPr>
        <p:spPr/>
        <p:txBody>
          <a:bodyPr/>
          <a:lstStyle/>
          <a:p>
            <a:pPr eaLnBrk="1" hangingPunct="1"/>
            <a:r>
              <a:rPr lang="en-US" sz="3200" dirty="0" smtClean="0"/>
              <a:t>      </a:t>
            </a:r>
            <a:r>
              <a:rPr lang="en-US" sz="2100" kern="1200" dirty="0" smtClean="0"/>
              <a:t>Business Card</a:t>
            </a:r>
          </a:p>
        </p:txBody>
      </p:sp>
      <p:pic>
        <p:nvPicPr>
          <p:cNvPr id="12293" name="Picture 3"/>
          <p:cNvPicPr>
            <a:picLocks noGrp="1" noChangeAspect="1" noChangeArrowheads="1"/>
          </p:cNvPicPr>
          <p:nvPr>
            <p:ph sz="half" idx="2"/>
          </p:nvPr>
        </p:nvPicPr>
        <p:blipFill>
          <a:blip r:embed="rId2" cstate="print"/>
          <a:srcRect/>
          <a:stretch>
            <a:fillRect/>
          </a:stretch>
        </p:blipFill>
        <p:spPr>
          <a:xfrm>
            <a:off x="609600" y="2362200"/>
            <a:ext cx="3659188" cy="4284663"/>
          </a:xfrm>
        </p:spPr>
      </p:pic>
      <p:pic>
        <p:nvPicPr>
          <p:cNvPr id="10" name="Picture 2"/>
          <p:cNvPicPr>
            <a:picLocks noGrp="1" noChangeAspect="1" noChangeArrowheads="1"/>
          </p:cNvPicPr>
          <p:nvPr>
            <p:ph sz="quarter" idx="4"/>
          </p:nvPr>
        </p:nvPicPr>
        <p:blipFill>
          <a:blip r:embed="rId3" cstate="print"/>
          <a:srcRect/>
          <a:stretch>
            <a:fillRect/>
          </a:stretch>
        </p:blipFill>
        <p:spPr>
          <a:xfrm>
            <a:off x="4419600" y="2667000"/>
            <a:ext cx="4572000" cy="2971800"/>
          </a:xfrm>
        </p:spPr>
      </p:pic>
      <p:sp>
        <p:nvSpPr>
          <p:cNvPr id="13" name="Text Placeholder 12"/>
          <p:cNvSpPr>
            <a:spLocks noGrp="1"/>
          </p:cNvSpPr>
          <p:nvPr>
            <p:ph type="body" idx="1"/>
          </p:nvPr>
        </p:nvSpPr>
        <p:spPr/>
        <p:txBody>
          <a:bodyPr>
            <a:normAutofit/>
          </a:bodyPr>
          <a:lstStyle/>
          <a:p>
            <a:pPr eaLnBrk="1" hangingPunct="1">
              <a:defRPr/>
            </a:pPr>
            <a:r>
              <a:rPr lang="en-US" sz="2100" kern="1200" dirty="0" smtClean="0"/>
              <a:t>       Gregory Brent Davis</a:t>
            </a:r>
          </a:p>
        </p:txBody>
      </p:sp>
    </p:spTree>
    <p:extLst>
      <p:ext uri="{BB962C8B-B14F-4D97-AF65-F5344CB8AC3E}">
        <p14:creationId xmlns:p14="http://schemas.microsoft.com/office/powerpoint/2010/main" val="21356794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dissolv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400800" cy="445507"/>
          </a:xfrm>
        </p:spPr>
        <p:txBody>
          <a:bodyPr/>
          <a:lstStyle/>
          <a:p>
            <a:r>
              <a:rPr lang="en-US" dirty="0"/>
              <a:t>The Republic State of Texas</a:t>
            </a:r>
          </a:p>
        </p:txBody>
      </p:sp>
      <p:sp>
        <p:nvSpPr>
          <p:cNvPr id="3" name="Content Placeholder 2"/>
          <p:cNvSpPr>
            <a:spLocks noGrp="1"/>
          </p:cNvSpPr>
          <p:nvPr>
            <p:ph idx="1"/>
          </p:nvPr>
        </p:nvSpPr>
        <p:spPr>
          <a:xfrm>
            <a:off x="685800" y="1981200"/>
            <a:ext cx="7772400" cy="4572000"/>
          </a:xfrm>
        </p:spPr>
        <p:txBody>
          <a:bodyPr/>
          <a:lstStyle/>
          <a:p>
            <a:r>
              <a:rPr lang="en-US" dirty="0"/>
              <a:t>On March 28, 2012, members of the United States Marshals </a:t>
            </a:r>
            <a:r>
              <a:rPr lang="en-US" dirty="0" smtClean="0"/>
              <a:t>Service </a:t>
            </a:r>
            <a:r>
              <a:rPr lang="en-US" dirty="0"/>
              <a:t>Lone Star Fugitive Task Force, Hays County Sheriff’s Department and Texas Department of Public Safety arrested </a:t>
            </a:r>
            <a:r>
              <a:rPr lang="en-US" dirty="0" smtClean="0"/>
              <a:t>60-year-old </a:t>
            </a:r>
            <a:r>
              <a:rPr lang="en-US" dirty="0"/>
              <a:t>Gregory Brent Davis in the 5300 block of Lone Man Mountain Road, Wimberley, Texas. </a:t>
            </a:r>
            <a:endParaRPr lang="en-US" dirty="0" smtClean="0"/>
          </a:p>
          <a:p>
            <a:endParaRPr lang="en-US" dirty="0" smtClean="0"/>
          </a:p>
          <a:p>
            <a:r>
              <a:rPr lang="en-US" dirty="0" smtClean="0"/>
              <a:t>Davis </a:t>
            </a:r>
            <a:r>
              <a:rPr lang="en-US" dirty="0"/>
              <a:t>had a total of three outstanding felony warrants and one </a:t>
            </a:r>
            <a:r>
              <a:rPr lang="en-US" dirty="0" smtClean="0"/>
              <a:t>outstanding </a:t>
            </a:r>
            <a:r>
              <a:rPr lang="en-US" dirty="0"/>
              <a:t>misdemeanor </a:t>
            </a:r>
            <a:r>
              <a:rPr lang="en-US" dirty="0" smtClean="0"/>
              <a:t>warrant, </a:t>
            </a:r>
            <a:r>
              <a:rPr lang="en-US" dirty="0"/>
              <a:t>all of which were out of Bexar </a:t>
            </a:r>
            <a:r>
              <a:rPr lang="en-US" dirty="0" smtClean="0"/>
              <a:t>County, Texas:</a:t>
            </a:r>
          </a:p>
          <a:p>
            <a:pPr lvl="1"/>
            <a:r>
              <a:rPr lang="en-US" dirty="0"/>
              <a:t>Impersonating a Public Servant (Texas </a:t>
            </a:r>
            <a:r>
              <a:rPr lang="en-US" dirty="0" smtClean="0"/>
              <a:t>Ranger) x 2 </a:t>
            </a:r>
            <a:endParaRPr lang="en-US" dirty="0"/>
          </a:p>
          <a:p>
            <a:pPr lvl="1"/>
            <a:r>
              <a:rPr lang="en-US" dirty="0"/>
              <a:t>Unlawful Carry of a Weapon on Licensed Premise </a:t>
            </a:r>
          </a:p>
          <a:p>
            <a:pPr lvl="1"/>
            <a:r>
              <a:rPr lang="en-US" dirty="0"/>
              <a:t>Unlawful Carry of </a:t>
            </a:r>
            <a:r>
              <a:rPr lang="en-US" dirty="0" smtClean="0"/>
              <a:t>Weapon</a:t>
            </a:r>
            <a:endParaRPr lang="en-US" dirty="0"/>
          </a:p>
        </p:txBody>
      </p:sp>
    </p:spTree>
    <p:extLst>
      <p:ext uri="{BB962C8B-B14F-4D97-AF65-F5344CB8AC3E}">
        <p14:creationId xmlns:p14="http://schemas.microsoft.com/office/powerpoint/2010/main" val="1108691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400800" cy="445507"/>
          </a:xfrm>
        </p:spPr>
        <p:txBody>
          <a:bodyPr/>
          <a:lstStyle/>
          <a:p>
            <a:r>
              <a:rPr lang="en-US" dirty="0"/>
              <a:t>The Republic State of Texas</a:t>
            </a:r>
          </a:p>
        </p:txBody>
      </p:sp>
      <p:sp>
        <p:nvSpPr>
          <p:cNvPr id="3" name="Content Placeholder 2"/>
          <p:cNvSpPr>
            <a:spLocks noGrp="1"/>
          </p:cNvSpPr>
          <p:nvPr>
            <p:ph idx="1"/>
          </p:nvPr>
        </p:nvSpPr>
        <p:spPr>
          <a:xfrm>
            <a:off x="685800" y="1981200"/>
            <a:ext cx="7772400" cy="4191000"/>
          </a:xfrm>
        </p:spPr>
        <p:txBody>
          <a:bodyPr/>
          <a:lstStyle/>
          <a:p>
            <a:r>
              <a:rPr lang="en-US" dirty="0"/>
              <a:t>Davis was located at a gate of the residence on Lone Mountain Road.  When officers began to approach Davis, he ran away on foot. </a:t>
            </a:r>
            <a:endParaRPr lang="en-US" dirty="0" smtClean="0"/>
          </a:p>
          <a:p>
            <a:pPr marL="0" indent="0">
              <a:buNone/>
            </a:pPr>
            <a:endParaRPr lang="en-US" dirty="0" smtClean="0"/>
          </a:p>
          <a:p>
            <a:r>
              <a:rPr lang="en-US" dirty="0"/>
              <a:t>Davis was later located lying on the ground under some trees near the </a:t>
            </a:r>
            <a:r>
              <a:rPr lang="en-US" dirty="0" smtClean="0"/>
              <a:t>property </a:t>
            </a:r>
            <a:r>
              <a:rPr lang="en-US" dirty="0"/>
              <a:t>where he was last observed. </a:t>
            </a:r>
            <a:endParaRPr lang="en-US" dirty="0" smtClean="0"/>
          </a:p>
          <a:p>
            <a:pPr marL="0" indent="0">
              <a:buNone/>
            </a:pPr>
            <a:endParaRPr lang="en-US" dirty="0"/>
          </a:p>
          <a:p>
            <a:r>
              <a:rPr lang="en-US" dirty="0"/>
              <a:t>During the search for Davis, numerous weapons were located in the </a:t>
            </a:r>
            <a:r>
              <a:rPr lang="en-US" dirty="0" smtClean="0"/>
              <a:t>residence </a:t>
            </a:r>
            <a:r>
              <a:rPr lang="en-US" dirty="0"/>
              <a:t>in which he was </a:t>
            </a:r>
            <a:r>
              <a:rPr lang="en-US" dirty="0" smtClean="0"/>
              <a:t>living. The </a:t>
            </a:r>
            <a:r>
              <a:rPr lang="en-US" dirty="0"/>
              <a:t>weapons confiscated were three </a:t>
            </a:r>
            <a:r>
              <a:rPr lang="en-US" dirty="0" smtClean="0"/>
              <a:t>semi-automatic </a:t>
            </a:r>
            <a:r>
              <a:rPr lang="en-US" dirty="0"/>
              <a:t>rifles, one shotgun, one </a:t>
            </a:r>
            <a:r>
              <a:rPr lang="en-US" dirty="0" smtClean="0"/>
              <a:t>.22 </a:t>
            </a:r>
            <a:r>
              <a:rPr lang="en-US" dirty="0"/>
              <a:t>rifle and a semi-automatic </a:t>
            </a:r>
            <a:r>
              <a:rPr lang="en-US" dirty="0" smtClean="0"/>
              <a:t>handgun</a:t>
            </a:r>
            <a:r>
              <a:rPr lang="en-US" dirty="0"/>
              <a:t>. </a:t>
            </a:r>
          </a:p>
          <a:p>
            <a:endParaRPr lang="en-US" dirty="0"/>
          </a:p>
        </p:txBody>
      </p:sp>
    </p:spTree>
    <p:extLst>
      <p:ext uri="{BB962C8B-B14F-4D97-AF65-F5344CB8AC3E}">
        <p14:creationId xmlns:p14="http://schemas.microsoft.com/office/powerpoint/2010/main" val="2646194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6400800" cy="790216"/>
          </a:xfrm>
        </p:spPr>
        <p:txBody>
          <a:bodyPr/>
          <a:lstStyle/>
          <a:p>
            <a:r>
              <a:rPr lang="en-US" dirty="0"/>
              <a:t>Pembina Nation Little Shell Band</a:t>
            </a:r>
          </a:p>
        </p:txBody>
      </p:sp>
      <p:sp>
        <p:nvSpPr>
          <p:cNvPr id="3" name="Content Placeholder 2"/>
          <p:cNvSpPr>
            <a:spLocks noGrp="1"/>
          </p:cNvSpPr>
          <p:nvPr>
            <p:ph idx="1"/>
          </p:nvPr>
        </p:nvSpPr>
        <p:spPr>
          <a:xfrm>
            <a:off x="685800" y="1981200"/>
            <a:ext cx="7772400" cy="4343400"/>
          </a:xfrm>
        </p:spPr>
        <p:txBody>
          <a:bodyPr/>
          <a:lstStyle/>
          <a:p>
            <a:r>
              <a:rPr lang="en-US" dirty="0"/>
              <a:t>Russell and Tina </a:t>
            </a:r>
            <a:r>
              <a:rPr lang="en-US" dirty="0" smtClean="0"/>
              <a:t>Mortland</a:t>
            </a:r>
          </a:p>
          <a:p>
            <a:pPr marL="0" indent="0">
              <a:buNone/>
            </a:pPr>
            <a:endParaRPr lang="en-US" dirty="0"/>
          </a:p>
          <a:p>
            <a:r>
              <a:rPr lang="en-US" dirty="0"/>
              <a:t>Pembina Nation Little Shell Band</a:t>
            </a:r>
          </a:p>
          <a:p>
            <a:endParaRPr lang="en-US" dirty="0" smtClean="0"/>
          </a:p>
          <a:p>
            <a:r>
              <a:rPr lang="en-US" dirty="0" smtClean="0"/>
              <a:t>September </a:t>
            </a:r>
            <a:r>
              <a:rPr lang="en-US" dirty="0"/>
              <a:t>2005, lived in totally self-contained (water &amp; power) </a:t>
            </a:r>
            <a:r>
              <a:rPr lang="en-US" dirty="0" smtClean="0"/>
              <a:t>trailer in </a:t>
            </a:r>
            <a:r>
              <a:rPr lang="en-US" dirty="0"/>
              <a:t>Driftwood, Hays </a:t>
            </a:r>
            <a:r>
              <a:rPr lang="en-US" dirty="0" smtClean="0"/>
              <a:t>County</a:t>
            </a:r>
          </a:p>
          <a:p>
            <a:endParaRPr lang="en-US" dirty="0" smtClean="0"/>
          </a:p>
          <a:p>
            <a:r>
              <a:rPr lang="en-US" dirty="0" smtClean="0"/>
              <a:t>Homemade </a:t>
            </a:r>
            <a:r>
              <a:rPr lang="en-US" dirty="0"/>
              <a:t>license plates on both vehicles</a:t>
            </a:r>
          </a:p>
          <a:p>
            <a:endParaRPr lang="en-US" dirty="0" smtClean="0"/>
          </a:p>
          <a:p>
            <a:r>
              <a:rPr lang="en-US" dirty="0" smtClean="0"/>
              <a:t>Anti-government</a:t>
            </a:r>
            <a:r>
              <a:rPr lang="en-US" dirty="0"/>
              <a:t>, but was employed as a mechanic with Capital Metro in Austin</a:t>
            </a:r>
          </a:p>
          <a:p>
            <a:endParaRPr lang="en-US" dirty="0"/>
          </a:p>
          <a:p>
            <a:endParaRPr lang="en-US" dirty="0"/>
          </a:p>
        </p:txBody>
      </p:sp>
    </p:spTree>
    <p:extLst>
      <p:ext uri="{BB962C8B-B14F-4D97-AF65-F5344CB8AC3E}">
        <p14:creationId xmlns:p14="http://schemas.microsoft.com/office/powerpoint/2010/main" val="3329813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dissolv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3"/>
          <p:cNvSpPr>
            <a:spLocks noGrp="1"/>
          </p:cNvSpPr>
          <p:nvPr>
            <p:ph type="title"/>
          </p:nvPr>
        </p:nvSpPr>
        <p:spPr>
          <a:xfrm>
            <a:off x="1291281" y="304800"/>
            <a:ext cx="7391400" cy="445507"/>
          </a:xfrm>
        </p:spPr>
        <p:txBody>
          <a:bodyPr/>
          <a:lstStyle/>
          <a:p>
            <a:r>
              <a:rPr lang="en-US" dirty="0" smtClean="0"/>
              <a:t>Pembina Nation Little Shell Band</a:t>
            </a:r>
          </a:p>
        </p:txBody>
      </p:sp>
      <p:sp>
        <p:nvSpPr>
          <p:cNvPr id="5" name="Text Placeholder 4"/>
          <p:cNvSpPr>
            <a:spLocks noGrp="1"/>
          </p:cNvSpPr>
          <p:nvPr>
            <p:ph type="body" idx="1"/>
          </p:nvPr>
        </p:nvSpPr>
        <p:spPr/>
        <p:txBody>
          <a:bodyPr>
            <a:normAutofit/>
          </a:bodyPr>
          <a:lstStyle/>
          <a:p>
            <a:pPr algn="ctr" eaLnBrk="1" hangingPunct="1">
              <a:defRPr/>
            </a:pPr>
            <a:r>
              <a:rPr lang="en-US" sz="2300" b="0" dirty="0" smtClean="0"/>
              <a:t>  Russell Mortland</a:t>
            </a:r>
            <a:r>
              <a:rPr lang="en-US" dirty="0" smtClean="0"/>
              <a:t>	</a:t>
            </a:r>
            <a:endParaRPr lang="en-US" dirty="0"/>
          </a:p>
        </p:txBody>
      </p:sp>
      <p:sp>
        <p:nvSpPr>
          <p:cNvPr id="15365" name="Text Placeholder 6"/>
          <p:cNvSpPr>
            <a:spLocks noGrp="1"/>
          </p:cNvSpPr>
          <p:nvPr>
            <p:ph type="body" sz="quarter" idx="3"/>
          </p:nvPr>
        </p:nvSpPr>
        <p:spPr/>
        <p:txBody>
          <a:bodyPr/>
          <a:lstStyle/>
          <a:p>
            <a:pPr algn="ctr" eaLnBrk="1" hangingPunct="1"/>
            <a:r>
              <a:rPr lang="en-US" sz="2300" b="0" dirty="0" smtClean="0"/>
              <a:t>Tina Mortland</a:t>
            </a:r>
          </a:p>
        </p:txBody>
      </p:sp>
      <p:pic>
        <p:nvPicPr>
          <p:cNvPr id="15366" name="Picture 2" descr="C:\Documents and Settings\GBL\Desktop\Sovereign Citizens\Mortland Photos\Mortland, Russell.jpg"/>
          <p:cNvPicPr>
            <a:picLocks noGrp="1" noChangeAspect="1" noChangeArrowheads="1"/>
          </p:cNvPicPr>
          <p:nvPr>
            <p:ph sz="half" idx="2"/>
          </p:nvPr>
        </p:nvPicPr>
        <p:blipFill>
          <a:blip r:embed="rId2" cstate="print"/>
          <a:srcRect/>
          <a:stretch>
            <a:fillRect/>
          </a:stretch>
        </p:blipFill>
        <p:spPr>
          <a:xfrm>
            <a:off x="538163" y="2174875"/>
            <a:ext cx="3878262" cy="3951288"/>
          </a:xfrm>
        </p:spPr>
      </p:pic>
      <p:pic>
        <p:nvPicPr>
          <p:cNvPr id="15367" name="Picture 3" descr="C:\Documents and Settings\GBL\Desktop\Sovereign Citizens\Mortland Photos\Mortland, Tina.jpg"/>
          <p:cNvPicPr>
            <a:picLocks noGrp="1" noChangeAspect="1" noChangeArrowheads="1"/>
          </p:cNvPicPr>
          <p:nvPr>
            <p:ph sz="quarter" idx="4"/>
          </p:nvPr>
        </p:nvPicPr>
        <p:blipFill>
          <a:blip r:embed="rId3" cstate="print"/>
          <a:srcRect/>
          <a:stretch>
            <a:fillRect/>
          </a:stretch>
        </p:blipFill>
        <p:spPr>
          <a:xfrm>
            <a:off x="4725987" y="2174875"/>
            <a:ext cx="3879850" cy="3951288"/>
          </a:xfrm>
        </p:spPr>
      </p:pic>
    </p:spTree>
    <p:extLst>
      <p:ext uri="{BB962C8B-B14F-4D97-AF65-F5344CB8AC3E}">
        <p14:creationId xmlns:p14="http://schemas.microsoft.com/office/powerpoint/2010/main" val="32960502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6400800" cy="790216"/>
          </a:xfrm>
        </p:spPr>
        <p:txBody>
          <a:bodyPr/>
          <a:lstStyle/>
          <a:p>
            <a:r>
              <a:rPr lang="en-US" dirty="0"/>
              <a:t>Pembina Nation Little Shell Band</a:t>
            </a:r>
          </a:p>
        </p:txBody>
      </p:sp>
      <p:sp>
        <p:nvSpPr>
          <p:cNvPr id="3" name="Content Placeholder 2"/>
          <p:cNvSpPr>
            <a:spLocks noGrp="1"/>
          </p:cNvSpPr>
          <p:nvPr>
            <p:ph idx="1"/>
          </p:nvPr>
        </p:nvSpPr>
        <p:spPr>
          <a:xfrm>
            <a:off x="685800" y="1981200"/>
            <a:ext cx="7772400" cy="3886200"/>
          </a:xfrm>
        </p:spPr>
        <p:txBody>
          <a:bodyPr/>
          <a:lstStyle/>
          <a:p>
            <a:r>
              <a:rPr lang="en-US" dirty="0"/>
              <a:t>Russell and Tina Mortland were indicted for Fraudulent Filing of a Financing Statement and Retaliation – OAG </a:t>
            </a:r>
            <a:r>
              <a:rPr lang="en-US" dirty="0" smtClean="0"/>
              <a:t>Investigation</a:t>
            </a:r>
          </a:p>
          <a:p>
            <a:pPr marL="0" indent="0">
              <a:buNone/>
            </a:pPr>
            <a:endParaRPr lang="en-US" dirty="0"/>
          </a:p>
          <a:p>
            <a:r>
              <a:rPr lang="en-US" dirty="0"/>
              <a:t>Search warrant executed in 2005 by multiple local, county, state and federal LE agencies </a:t>
            </a:r>
          </a:p>
          <a:p>
            <a:endParaRPr lang="en-US" dirty="0" smtClean="0"/>
          </a:p>
          <a:p>
            <a:r>
              <a:rPr lang="en-US" dirty="0" smtClean="0"/>
              <a:t>Tense </a:t>
            </a:r>
            <a:r>
              <a:rPr lang="en-US" dirty="0"/>
              <a:t>stand-off</a:t>
            </a:r>
          </a:p>
          <a:p>
            <a:endParaRPr lang="en-US" dirty="0" smtClean="0"/>
          </a:p>
          <a:p>
            <a:r>
              <a:rPr lang="en-US" dirty="0" smtClean="0"/>
              <a:t>Seized </a:t>
            </a:r>
            <a:r>
              <a:rPr lang="en-US" dirty="0"/>
              <a:t>7 rifles and two handguns</a:t>
            </a:r>
          </a:p>
          <a:p>
            <a:endParaRPr lang="en-US" dirty="0" smtClean="0"/>
          </a:p>
          <a:p>
            <a:r>
              <a:rPr lang="en-US" dirty="0" smtClean="0"/>
              <a:t>Roughly </a:t>
            </a:r>
            <a:r>
              <a:rPr lang="en-US" dirty="0"/>
              <a:t>8,000 rounds of full metal jacket ammunition </a:t>
            </a:r>
            <a:r>
              <a:rPr lang="en-US" dirty="0" smtClean="0"/>
              <a:t>Chinese </a:t>
            </a:r>
            <a:r>
              <a:rPr lang="en-US" dirty="0"/>
              <a:t>or Russian surplus</a:t>
            </a:r>
          </a:p>
          <a:p>
            <a:endParaRPr lang="en-US" dirty="0"/>
          </a:p>
        </p:txBody>
      </p:sp>
    </p:spTree>
    <p:extLst>
      <p:ext uri="{BB962C8B-B14F-4D97-AF65-F5344CB8AC3E}">
        <p14:creationId xmlns:p14="http://schemas.microsoft.com/office/powerpoint/2010/main" val="2699506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dissolv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a:xfrm>
            <a:off x="1219200" y="152400"/>
            <a:ext cx="7391400" cy="790216"/>
          </a:xfrm>
        </p:spPr>
        <p:txBody>
          <a:bodyPr/>
          <a:lstStyle/>
          <a:p>
            <a:r>
              <a:rPr lang="en-US" dirty="0" smtClean="0"/>
              <a:t>Pembina Nation Little Shell Band</a:t>
            </a:r>
          </a:p>
        </p:txBody>
      </p:sp>
      <p:pic>
        <p:nvPicPr>
          <p:cNvPr id="17412" name="Picture 2" descr="C:\Documents and Settings\GBL\Desktop\Sovereign Citizens\Mortland Photos\DSC00290.JPG"/>
          <p:cNvPicPr>
            <a:picLocks noGrp="1" noChangeAspect="1" noChangeArrowheads="1"/>
          </p:cNvPicPr>
          <p:nvPr>
            <p:ph idx="1"/>
          </p:nvPr>
        </p:nvPicPr>
        <p:blipFill>
          <a:blip r:embed="rId2" cstate="print"/>
          <a:srcRect/>
          <a:stretch>
            <a:fillRect/>
          </a:stretch>
        </p:blipFill>
        <p:spPr>
          <a:xfrm>
            <a:off x="0" y="1447800"/>
            <a:ext cx="9144000" cy="5410200"/>
          </a:xfrm>
        </p:spPr>
      </p:pic>
    </p:spTree>
    <p:extLst>
      <p:ext uri="{BB962C8B-B14F-4D97-AF65-F5344CB8AC3E}">
        <p14:creationId xmlns:p14="http://schemas.microsoft.com/office/powerpoint/2010/main" val="2470872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400800" cy="445507"/>
          </a:xfrm>
        </p:spPr>
        <p:txBody>
          <a:bodyPr/>
          <a:lstStyle/>
          <a:p>
            <a:r>
              <a:rPr lang="en-US" dirty="0" smtClean="0"/>
              <a:t>Video</a:t>
            </a:r>
            <a:endParaRPr lang="en-US" dirty="0"/>
          </a:p>
        </p:txBody>
      </p:sp>
      <p:sp>
        <p:nvSpPr>
          <p:cNvPr id="3" name="Content Placeholder 2"/>
          <p:cNvSpPr>
            <a:spLocks noGrp="1"/>
          </p:cNvSpPr>
          <p:nvPr>
            <p:ph idx="1"/>
          </p:nvPr>
        </p:nvSpPr>
        <p:spPr>
          <a:xfrm>
            <a:off x="685800" y="1981200"/>
            <a:ext cx="7772400" cy="4114800"/>
          </a:xfrm>
        </p:spPr>
        <p:txBody>
          <a:bodyPr/>
          <a:lstStyle/>
          <a:p>
            <a:r>
              <a:rPr lang="en-US" dirty="0" smtClean="0"/>
              <a:t>Southern Poverty Law Center</a:t>
            </a:r>
          </a:p>
          <a:p>
            <a:pPr marL="0" indent="0">
              <a:buNone/>
            </a:pPr>
            <a:endParaRPr lang="en-US" dirty="0" smtClean="0"/>
          </a:p>
          <a:p>
            <a:r>
              <a:rPr lang="en-US" dirty="0" smtClean="0"/>
              <a:t>Excellent roll-call training video</a:t>
            </a:r>
          </a:p>
          <a:p>
            <a:endParaRPr lang="en-US" dirty="0" smtClean="0"/>
          </a:p>
          <a:p>
            <a:r>
              <a:rPr lang="en-US" dirty="0" smtClean="0"/>
              <a:t>Available on request:</a:t>
            </a:r>
            <a:br>
              <a:rPr lang="en-US" dirty="0" smtClean="0"/>
            </a:br>
            <a:r>
              <a:rPr lang="en-US" dirty="0" smtClean="0"/>
              <a:t>Chief </a:t>
            </a:r>
            <a:r>
              <a:rPr lang="en-US" dirty="0"/>
              <a:t>Investigator </a:t>
            </a:r>
            <a:br>
              <a:rPr lang="en-US" dirty="0"/>
            </a:br>
            <a:r>
              <a:rPr lang="en-US" dirty="0"/>
              <a:t>Intelligence Project </a:t>
            </a:r>
            <a:br>
              <a:rPr lang="en-US" dirty="0"/>
            </a:br>
            <a:r>
              <a:rPr lang="en-US" dirty="0" smtClean="0"/>
              <a:t>(334) 956-8331</a:t>
            </a:r>
            <a:r>
              <a:rPr lang="en-US" dirty="0"/>
              <a:t/>
            </a:r>
            <a:br>
              <a:rPr lang="en-US" dirty="0"/>
            </a:br>
            <a:r>
              <a:rPr lang="en-US" dirty="0"/>
              <a:t/>
            </a:r>
            <a:br>
              <a:rPr lang="en-US" dirty="0"/>
            </a:br>
            <a:endParaRPr lang="en-US" dirty="0" smtClean="0"/>
          </a:p>
          <a:p>
            <a:pPr>
              <a:buNone/>
            </a:pPr>
            <a:endParaRPr lang="en-US" dirty="0" smtClean="0"/>
          </a:p>
          <a:p>
            <a:endParaRPr lang="en-US" dirty="0"/>
          </a:p>
        </p:txBody>
      </p:sp>
    </p:spTree>
    <p:extLst>
      <p:ext uri="{BB962C8B-B14F-4D97-AF65-F5344CB8AC3E}">
        <p14:creationId xmlns:p14="http://schemas.microsoft.com/office/powerpoint/2010/main" val="1016973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1295400" y="152400"/>
            <a:ext cx="7391400" cy="790216"/>
          </a:xfrm>
        </p:spPr>
        <p:txBody>
          <a:bodyPr/>
          <a:lstStyle/>
          <a:p>
            <a:r>
              <a:rPr lang="en-US" dirty="0" smtClean="0"/>
              <a:t>Pembina Nation Little Shell Band</a:t>
            </a:r>
          </a:p>
        </p:txBody>
      </p:sp>
      <p:pic>
        <p:nvPicPr>
          <p:cNvPr id="18436" name="Picture 2" descr="C:\Documents and Settings\GBL\Desktop\Sovereign Citizens\Mortland Photos\DSC00296.JPG"/>
          <p:cNvPicPr>
            <a:picLocks noGrp="1" noChangeAspect="1" noChangeArrowheads="1"/>
          </p:cNvPicPr>
          <p:nvPr>
            <p:ph idx="1"/>
          </p:nvPr>
        </p:nvPicPr>
        <p:blipFill>
          <a:blip r:embed="rId2" cstate="print"/>
          <a:srcRect/>
          <a:stretch>
            <a:fillRect/>
          </a:stretch>
        </p:blipFill>
        <p:spPr>
          <a:xfrm>
            <a:off x="1" y="1371600"/>
            <a:ext cx="9144000" cy="5486400"/>
          </a:xfrm>
        </p:spPr>
      </p:pic>
    </p:spTree>
    <p:extLst>
      <p:ext uri="{BB962C8B-B14F-4D97-AF65-F5344CB8AC3E}">
        <p14:creationId xmlns:p14="http://schemas.microsoft.com/office/powerpoint/2010/main" val="3072258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6400800" cy="445507"/>
          </a:xfrm>
        </p:spPr>
        <p:txBody>
          <a:bodyPr/>
          <a:lstStyle/>
          <a:p>
            <a:r>
              <a:rPr lang="en-US" dirty="0"/>
              <a:t>John Joe Gray</a:t>
            </a:r>
          </a:p>
        </p:txBody>
      </p:sp>
      <p:sp>
        <p:nvSpPr>
          <p:cNvPr id="3" name="Content Placeholder 2"/>
          <p:cNvSpPr>
            <a:spLocks noGrp="1"/>
          </p:cNvSpPr>
          <p:nvPr>
            <p:ph idx="1"/>
          </p:nvPr>
        </p:nvSpPr>
        <p:spPr>
          <a:xfrm>
            <a:off x="719579" y="1649224"/>
            <a:ext cx="7772400" cy="2770376"/>
          </a:xfrm>
        </p:spPr>
        <p:txBody>
          <a:bodyPr/>
          <a:lstStyle/>
          <a:p>
            <a:r>
              <a:rPr lang="en-US" dirty="0"/>
              <a:t>Story in </a:t>
            </a:r>
            <a:r>
              <a:rPr lang="en-US" i="1" dirty="0"/>
              <a:t>USA </a:t>
            </a:r>
            <a:r>
              <a:rPr lang="en-US" i="1" dirty="0" smtClean="0"/>
              <a:t>Today </a:t>
            </a:r>
            <a:r>
              <a:rPr lang="en-US" dirty="0" smtClean="0"/>
              <a:t>on March </a:t>
            </a:r>
            <a:r>
              <a:rPr lang="en-US" dirty="0"/>
              <a:t>30, 2012</a:t>
            </a:r>
          </a:p>
          <a:p>
            <a:pPr lvl="1"/>
            <a:r>
              <a:rPr lang="en-US" dirty="0"/>
              <a:t>John Joe Gray assaulted DPS </a:t>
            </a:r>
            <a:r>
              <a:rPr lang="en-US" dirty="0" smtClean="0"/>
              <a:t>trooper </a:t>
            </a:r>
            <a:r>
              <a:rPr lang="en-US" dirty="0"/>
              <a:t>Christmas Eve 1999</a:t>
            </a:r>
          </a:p>
          <a:p>
            <a:pPr lvl="1"/>
            <a:r>
              <a:rPr lang="en-US" dirty="0"/>
              <a:t>Self-imposed exile on 50 acres with family in Trinidad </a:t>
            </a:r>
            <a:r>
              <a:rPr lang="en-US" dirty="0" smtClean="0"/>
              <a:t>since indictment</a:t>
            </a:r>
          </a:p>
          <a:p>
            <a:pPr lvl="1"/>
            <a:r>
              <a:rPr lang="en-US" i="1" dirty="0"/>
              <a:t>USA Today </a:t>
            </a:r>
            <a:r>
              <a:rPr lang="en-US" dirty="0"/>
              <a:t>h</a:t>
            </a:r>
            <a:r>
              <a:rPr lang="en-US" dirty="0" smtClean="0"/>
              <a:t>eadline </a:t>
            </a:r>
            <a:r>
              <a:rPr lang="en-US" dirty="0"/>
              <a:t>read: </a:t>
            </a:r>
            <a:r>
              <a:rPr lang="en-US" i="1" dirty="0"/>
              <a:t>“If y’all come to get me, bring body bags”</a:t>
            </a:r>
          </a:p>
          <a:p>
            <a:pPr lvl="1"/>
            <a:r>
              <a:rPr lang="en-US" dirty="0"/>
              <a:t>Ruby Ridge, Branch Davidians in Waco</a:t>
            </a:r>
          </a:p>
          <a:p>
            <a:pPr lvl="1"/>
            <a:endParaRPr lang="en-US" dirty="0"/>
          </a:p>
          <a:p>
            <a:pPr lvl="1"/>
            <a:endParaRPr lang="en-US" dirty="0"/>
          </a:p>
        </p:txBody>
      </p:sp>
    </p:spTree>
    <p:extLst>
      <p:ext uri="{BB962C8B-B14F-4D97-AF65-F5344CB8AC3E}">
        <p14:creationId xmlns:p14="http://schemas.microsoft.com/office/powerpoint/2010/main" val="3710884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228600"/>
            <a:ext cx="6400800" cy="445507"/>
          </a:xfrm>
        </p:spPr>
        <p:txBody>
          <a:bodyPr/>
          <a:lstStyle/>
          <a:p>
            <a:r>
              <a:rPr lang="en-US" dirty="0" smtClean="0"/>
              <a:t>John Joe Gray Update</a:t>
            </a:r>
            <a:endParaRPr lang="en-US" dirty="0"/>
          </a:p>
        </p:txBody>
      </p:sp>
      <p:sp>
        <p:nvSpPr>
          <p:cNvPr id="3" name="Content Placeholder 2"/>
          <p:cNvSpPr>
            <a:spLocks noGrp="1"/>
          </p:cNvSpPr>
          <p:nvPr>
            <p:ph idx="1"/>
          </p:nvPr>
        </p:nvSpPr>
        <p:spPr>
          <a:xfrm>
            <a:off x="990600" y="4191000"/>
            <a:ext cx="7772400" cy="1143000"/>
          </a:xfrm>
        </p:spPr>
        <p:txBody>
          <a:bodyPr/>
          <a:lstStyle/>
          <a:p>
            <a:pPr marL="0" indent="0">
              <a:buNone/>
            </a:pPr>
            <a:r>
              <a:rPr lang="en-US" dirty="0" smtClean="0"/>
              <a:t>Gray is </a:t>
            </a:r>
            <a:r>
              <a:rPr lang="en-US" dirty="0"/>
              <a:t>still holed up and threatening to renew the standoff over $34,618 in unpaid </a:t>
            </a:r>
            <a:r>
              <a:rPr lang="en-US" dirty="0" smtClean="0"/>
              <a:t>taxes..</a:t>
            </a:r>
            <a:endParaRPr lang="en-US" dirty="0"/>
          </a:p>
          <a:p>
            <a:endParaRPr lang="en-US" dirty="0"/>
          </a:p>
        </p:txBody>
      </p:sp>
      <p:sp>
        <p:nvSpPr>
          <p:cNvPr id="4" name="TextBox 3"/>
          <p:cNvSpPr txBox="1"/>
          <p:nvPr/>
        </p:nvSpPr>
        <p:spPr>
          <a:xfrm>
            <a:off x="1066800" y="2057400"/>
            <a:ext cx="6934200" cy="1431161"/>
          </a:xfrm>
          <a:prstGeom prst="rect">
            <a:avLst/>
          </a:prstGeom>
          <a:noFill/>
        </p:spPr>
        <p:txBody>
          <a:bodyPr wrap="square" rtlCol="0">
            <a:spAutoFit/>
          </a:bodyPr>
          <a:lstStyle/>
          <a:p>
            <a:r>
              <a:rPr lang="en-US" sz="2100" dirty="0">
                <a:latin typeface="+mn-lt"/>
              </a:rPr>
              <a:t>The longest running police standoff ended </a:t>
            </a:r>
            <a:r>
              <a:rPr lang="en-US" sz="2100" dirty="0" smtClean="0">
                <a:latin typeface="+mn-lt"/>
              </a:rPr>
              <a:t>In January, 2016, after </a:t>
            </a:r>
            <a:r>
              <a:rPr lang="en-US" sz="2100" dirty="0">
                <a:latin typeface="+mn-lt"/>
              </a:rPr>
              <a:t>15 years, but John Joe Gray doesn't want to leave his east Texas ranch.</a:t>
            </a:r>
          </a:p>
          <a:p>
            <a:endParaRPr lang="en-US" dirty="0"/>
          </a:p>
        </p:txBody>
      </p:sp>
    </p:spTree>
    <p:extLst>
      <p:ext uri="{BB962C8B-B14F-4D97-AF65-F5344CB8AC3E}">
        <p14:creationId xmlns:p14="http://schemas.microsoft.com/office/powerpoint/2010/main" val="2761009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6400800" cy="445507"/>
          </a:xfrm>
        </p:spPr>
        <p:txBody>
          <a:bodyPr/>
          <a:lstStyle/>
          <a:p>
            <a:r>
              <a:rPr lang="en-US" dirty="0"/>
              <a:t>Penal Code Offenses</a:t>
            </a:r>
          </a:p>
        </p:txBody>
      </p:sp>
      <p:sp>
        <p:nvSpPr>
          <p:cNvPr id="3" name="Content Placeholder 2"/>
          <p:cNvSpPr>
            <a:spLocks noGrp="1"/>
          </p:cNvSpPr>
          <p:nvPr>
            <p:ph idx="1"/>
          </p:nvPr>
        </p:nvSpPr>
        <p:spPr>
          <a:xfrm>
            <a:off x="685800" y="1981200"/>
            <a:ext cx="7772400" cy="4191000"/>
          </a:xfrm>
        </p:spPr>
        <p:txBody>
          <a:bodyPr/>
          <a:lstStyle/>
          <a:p>
            <a:r>
              <a:rPr lang="en-US" dirty="0"/>
              <a:t>Possible offenses committed by </a:t>
            </a:r>
            <a:r>
              <a:rPr lang="en-US" dirty="0" smtClean="0"/>
              <a:t>sovereigns</a:t>
            </a:r>
          </a:p>
          <a:p>
            <a:pPr marL="0" indent="0">
              <a:buNone/>
            </a:pPr>
            <a:endParaRPr lang="en-US" dirty="0"/>
          </a:p>
          <a:p>
            <a:r>
              <a:rPr lang="en-US" dirty="0"/>
              <a:t>These are options, not a comprehensive list</a:t>
            </a:r>
          </a:p>
          <a:p>
            <a:endParaRPr lang="en-US" dirty="0" smtClean="0"/>
          </a:p>
          <a:p>
            <a:r>
              <a:rPr lang="en-US" dirty="0" smtClean="0"/>
              <a:t>Do </a:t>
            </a:r>
            <a:r>
              <a:rPr lang="en-US" dirty="0"/>
              <a:t>not necessarily all </a:t>
            </a:r>
            <a:r>
              <a:rPr lang="en-US" dirty="0" smtClean="0"/>
              <a:t>apply, </a:t>
            </a:r>
            <a:r>
              <a:rPr lang="en-US" dirty="0"/>
              <a:t>as each situation is different </a:t>
            </a:r>
            <a:endParaRPr lang="en-US" dirty="0" smtClean="0"/>
          </a:p>
          <a:p>
            <a:endParaRPr lang="en-US" dirty="0" smtClean="0"/>
          </a:p>
          <a:p>
            <a:r>
              <a:rPr lang="en-US" dirty="0" smtClean="0"/>
              <a:t>Discuss </a:t>
            </a:r>
            <a:r>
              <a:rPr lang="en-US" dirty="0"/>
              <a:t>with prosecutors before situation arises</a:t>
            </a:r>
          </a:p>
          <a:p>
            <a:endParaRPr lang="en-US" dirty="0"/>
          </a:p>
        </p:txBody>
      </p:sp>
    </p:spTree>
    <p:extLst>
      <p:ext uri="{BB962C8B-B14F-4D97-AF65-F5344CB8AC3E}">
        <p14:creationId xmlns:p14="http://schemas.microsoft.com/office/powerpoint/2010/main" val="83675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6400800" cy="445507"/>
          </a:xfrm>
        </p:spPr>
        <p:txBody>
          <a:bodyPr/>
          <a:lstStyle/>
          <a:p>
            <a:r>
              <a:rPr lang="en-US" dirty="0"/>
              <a:t>TPC Section 37.101</a:t>
            </a:r>
          </a:p>
        </p:txBody>
      </p:sp>
      <p:sp>
        <p:nvSpPr>
          <p:cNvPr id="3" name="Content Placeholder 2"/>
          <p:cNvSpPr>
            <a:spLocks noGrp="1"/>
          </p:cNvSpPr>
          <p:nvPr>
            <p:ph idx="1"/>
          </p:nvPr>
        </p:nvSpPr>
        <p:spPr>
          <a:xfrm>
            <a:off x="685800" y="1981200"/>
            <a:ext cx="7772400" cy="4419600"/>
          </a:xfrm>
        </p:spPr>
        <p:txBody>
          <a:bodyPr/>
          <a:lstStyle/>
          <a:p>
            <a:pPr marL="0" indent="0">
              <a:buNone/>
            </a:pPr>
            <a:r>
              <a:rPr lang="en-US" dirty="0"/>
              <a:t>Sec. 37.101.  FRAUDULENT FILING OF FINANCING </a:t>
            </a:r>
            <a:r>
              <a:rPr lang="en-US" dirty="0" smtClean="0"/>
              <a:t>STATEMENT</a:t>
            </a:r>
          </a:p>
          <a:p>
            <a:r>
              <a:rPr lang="en-US" dirty="0" smtClean="0"/>
              <a:t>A </a:t>
            </a:r>
            <a:r>
              <a:rPr lang="en-US" dirty="0"/>
              <a:t>person commits an offense if the person knowingly presents for </a:t>
            </a:r>
            <a:r>
              <a:rPr lang="en-US" dirty="0" smtClean="0"/>
              <a:t>filing </a:t>
            </a:r>
            <a:r>
              <a:rPr lang="en-US" dirty="0"/>
              <a:t>or causes to be presented for filing a financing statement </a:t>
            </a:r>
            <a:r>
              <a:rPr lang="en-US" dirty="0" smtClean="0"/>
              <a:t>that </a:t>
            </a:r>
            <a:r>
              <a:rPr lang="en-US" dirty="0"/>
              <a:t>the person knows is forged, contains a material false </a:t>
            </a:r>
            <a:r>
              <a:rPr lang="en-US" dirty="0" smtClean="0"/>
              <a:t>statement</a:t>
            </a:r>
            <a:r>
              <a:rPr lang="en-US" dirty="0"/>
              <a:t>,</a:t>
            </a:r>
            <a:r>
              <a:rPr lang="en-US" dirty="0" smtClean="0"/>
              <a:t> </a:t>
            </a:r>
            <a:r>
              <a:rPr lang="en-US" dirty="0"/>
              <a:t>or is groundless</a:t>
            </a:r>
            <a:r>
              <a:rPr lang="en-US" dirty="0" smtClean="0"/>
              <a:t>.</a:t>
            </a:r>
          </a:p>
          <a:p>
            <a:endParaRPr lang="en-US" dirty="0" smtClean="0"/>
          </a:p>
          <a:p>
            <a:r>
              <a:rPr lang="en-US" dirty="0" smtClean="0"/>
              <a:t>An </a:t>
            </a:r>
            <a:r>
              <a:rPr lang="en-US" dirty="0"/>
              <a:t>offense is a felony of the third degree if it is </a:t>
            </a:r>
            <a:r>
              <a:rPr lang="en-US" dirty="0" smtClean="0"/>
              <a:t>forged.</a:t>
            </a:r>
            <a:endParaRPr lang="en-US" dirty="0"/>
          </a:p>
          <a:p>
            <a:endParaRPr lang="en-US" dirty="0" smtClean="0"/>
          </a:p>
          <a:p>
            <a:r>
              <a:rPr lang="en-US" dirty="0" smtClean="0"/>
              <a:t>An </a:t>
            </a:r>
            <a:r>
              <a:rPr lang="en-US" dirty="0"/>
              <a:t>offense is a Class A misdemeanor if it is materially false or is groundless, unless the person commits the offense with the intent to defraud or harm another, in which event the offense is a state jail felony.</a:t>
            </a:r>
          </a:p>
          <a:p>
            <a:endParaRPr lang="en-US" dirty="0"/>
          </a:p>
          <a:p>
            <a:endParaRPr lang="en-US" dirty="0"/>
          </a:p>
        </p:txBody>
      </p:sp>
    </p:spTree>
    <p:extLst>
      <p:ext uri="{BB962C8B-B14F-4D97-AF65-F5344CB8AC3E}">
        <p14:creationId xmlns:p14="http://schemas.microsoft.com/office/powerpoint/2010/main" val="285917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400800" cy="445507"/>
          </a:xfrm>
        </p:spPr>
        <p:txBody>
          <a:bodyPr/>
          <a:lstStyle/>
          <a:p>
            <a:r>
              <a:rPr lang="en-US" dirty="0" smtClean="0"/>
              <a:t>TPC  Section 36.06</a:t>
            </a:r>
            <a:endParaRPr lang="en-US" dirty="0"/>
          </a:p>
        </p:txBody>
      </p:sp>
      <p:sp>
        <p:nvSpPr>
          <p:cNvPr id="3" name="Content Placeholder 2"/>
          <p:cNvSpPr>
            <a:spLocks noGrp="1"/>
          </p:cNvSpPr>
          <p:nvPr>
            <p:ph idx="1"/>
          </p:nvPr>
        </p:nvSpPr>
        <p:spPr>
          <a:xfrm>
            <a:off x="509016" y="1676400"/>
            <a:ext cx="7924800" cy="4419600"/>
          </a:xfrm>
        </p:spPr>
        <p:txBody>
          <a:bodyPr/>
          <a:lstStyle/>
          <a:p>
            <a:r>
              <a:rPr lang="en-US" dirty="0"/>
              <a:t>Sec. 36.06.  OBSTRUCTION OR RETALIATION</a:t>
            </a:r>
          </a:p>
          <a:p>
            <a:endParaRPr lang="en-US" dirty="0"/>
          </a:p>
          <a:p>
            <a:r>
              <a:rPr lang="en-US" dirty="0"/>
              <a:t>(a)  A person commits an offense if the person intentionally or knowingly harms or threatens to harm another by an unlawful act:</a:t>
            </a:r>
          </a:p>
          <a:p>
            <a:endParaRPr lang="en-US" dirty="0"/>
          </a:p>
          <a:p>
            <a:r>
              <a:rPr lang="en-US" dirty="0"/>
              <a:t>(1)  in retaliation for or on account of the service or status of another as a:</a:t>
            </a:r>
          </a:p>
          <a:p>
            <a:endParaRPr lang="en-US" dirty="0"/>
          </a:p>
          <a:p>
            <a:r>
              <a:rPr lang="en-US" dirty="0"/>
              <a:t>(A)  public servant, witness, prospective witness, or informant; or…….</a:t>
            </a:r>
          </a:p>
          <a:p>
            <a:endParaRPr lang="en-US" dirty="0"/>
          </a:p>
          <a:p>
            <a:r>
              <a:rPr lang="en-US" dirty="0"/>
              <a:t> An offense under this section is a felony of the third degree</a:t>
            </a:r>
          </a:p>
          <a:p>
            <a:endParaRPr lang="en-US" dirty="0"/>
          </a:p>
        </p:txBody>
      </p:sp>
    </p:spTree>
    <p:extLst>
      <p:ext uri="{BB962C8B-B14F-4D97-AF65-F5344CB8AC3E}">
        <p14:creationId xmlns:p14="http://schemas.microsoft.com/office/powerpoint/2010/main" val="3655016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400800" cy="445507"/>
          </a:xfrm>
        </p:spPr>
        <p:txBody>
          <a:bodyPr/>
          <a:lstStyle/>
          <a:p>
            <a:r>
              <a:rPr lang="en-US" dirty="0"/>
              <a:t>TPC  Section </a:t>
            </a:r>
            <a:r>
              <a:rPr lang="en-US" dirty="0" smtClean="0"/>
              <a:t>32.49</a:t>
            </a:r>
            <a:endParaRPr lang="en-US" dirty="0"/>
          </a:p>
        </p:txBody>
      </p:sp>
      <p:sp>
        <p:nvSpPr>
          <p:cNvPr id="3" name="Content Placeholder 2"/>
          <p:cNvSpPr>
            <a:spLocks noGrp="1"/>
          </p:cNvSpPr>
          <p:nvPr>
            <p:ph idx="1"/>
          </p:nvPr>
        </p:nvSpPr>
        <p:spPr>
          <a:xfrm>
            <a:off x="609600" y="1524000"/>
            <a:ext cx="8077200" cy="5257800"/>
          </a:xfrm>
        </p:spPr>
        <p:txBody>
          <a:bodyPr/>
          <a:lstStyle/>
          <a:p>
            <a:r>
              <a:rPr lang="en-US" dirty="0"/>
              <a:t>32.49 REFUSAL TO EXECUTE RELEASE OF FRAUDULENT LIEN OR CLAIM</a:t>
            </a:r>
          </a:p>
          <a:p>
            <a:r>
              <a:rPr lang="en-US" dirty="0"/>
              <a:t>A person commits an offense if, with intent to defraud or harm another, the person</a:t>
            </a:r>
            <a:r>
              <a:rPr lang="en-US" dirty="0" smtClean="0"/>
              <a:t>:</a:t>
            </a:r>
          </a:p>
          <a:p>
            <a:endParaRPr lang="en-US" dirty="0"/>
          </a:p>
          <a:p>
            <a:r>
              <a:rPr lang="en-US" dirty="0"/>
              <a:t>(1)  owns, holds, or is the beneficiary of a purported lien or claim asserted against real or personal property or an interest in real or personal property that is fraudulent, as described by Section 51.901(c), Government Code;  </a:t>
            </a:r>
            <a:r>
              <a:rPr lang="en-US" dirty="0" smtClean="0"/>
              <a:t>and</a:t>
            </a:r>
          </a:p>
          <a:p>
            <a:endParaRPr lang="en-US" dirty="0"/>
          </a:p>
          <a:p>
            <a:r>
              <a:rPr lang="en-US" dirty="0" smtClean="0"/>
              <a:t>(</a:t>
            </a:r>
            <a:r>
              <a:rPr lang="en-US" dirty="0"/>
              <a:t>2)  not later than the 21st day after the date of receipt of actual or written notice sent by either certified or registered mail, return receipt requested, to the person's last known address, or by telephonic document transfer to the recipient's current </a:t>
            </a:r>
            <a:r>
              <a:rPr lang="en-US" dirty="0" err="1"/>
              <a:t>telecopier</a:t>
            </a:r>
            <a:r>
              <a:rPr lang="en-US" dirty="0"/>
              <a:t> number, requesting the execution of a release of the fraudulent lien or claim, refuses to execute the release on the request of:</a:t>
            </a:r>
          </a:p>
          <a:p>
            <a:endParaRPr lang="en-US" dirty="0"/>
          </a:p>
        </p:txBody>
      </p:sp>
    </p:spTree>
    <p:extLst>
      <p:ext uri="{BB962C8B-B14F-4D97-AF65-F5344CB8AC3E}">
        <p14:creationId xmlns:p14="http://schemas.microsoft.com/office/powerpoint/2010/main" val="4150985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400800" cy="445507"/>
          </a:xfrm>
        </p:spPr>
        <p:txBody>
          <a:bodyPr/>
          <a:lstStyle/>
          <a:p>
            <a:r>
              <a:rPr lang="en-US" dirty="0"/>
              <a:t>TPC  Section </a:t>
            </a:r>
            <a:r>
              <a:rPr lang="en-US" dirty="0" smtClean="0"/>
              <a:t>32.49 Continued</a:t>
            </a:r>
            <a:endParaRPr lang="en-US" dirty="0"/>
          </a:p>
        </p:txBody>
      </p:sp>
      <p:sp>
        <p:nvSpPr>
          <p:cNvPr id="3" name="Content Placeholder 2"/>
          <p:cNvSpPr>
            <a:spLocks noGrp="1"/>
          </p:cNvSpPr>
          <p:nvPr>
            <p:ph idx="1"/>
          </p:nvPr>
        </p:nvSpPr>
        <p:spPr/>
        <p:txBody>
          <a:bodyPr/>
          <a:lstStyle/>
          <a:p>
            <a:r>
              <a:rPr lang="en-US" dirty="0"/>
              <a:t>(A)  the obligor or debtor;  or</a:t>
            </a:r>
          </a:p>
          <a:p>
            <a:endParaRPr lang="en-US" dirty="0"/>
          </a:p>
          <a:p>
            <a:r>
              <a:rPr lang="en-US" dirty="0"/>
              <a:t>(B)  any person who owns any interest in the real or personal property described in the document or instrument that is the basis for the lien or claim.</a:t>
            </a:r>
          </a:p>
          <a:p>
            <a:endParaRPr lang="en-US" dirty="0"/>
          </a:p>
          <a:p>
            <a:r>
              <a:rPr lang="en-US" dirty="0"/>
              <a:t>(b)  A person who fails to execute a release of the purported lien or claim within the period prescribed by Subsection (a)(2) is presumed to have had the intent to harm or defraud another.</a:t>
            </a:r>
          </a:p>
          <a:p>
            <a:endParaRPr lang="en-US" dirty="0"/>
          </a:p>
          <a:p>
            <a:r>
              <a:rPr lang="en-US" dirty="0"/>
              <a:t>(c)  An offense under this section is a Class A misdemeanor</a:t>
            </a:r>
          </a:p>
        </p:txBody>
      </p:sp>
    </p:spTree>
    <p:extLst>
      <p:ext uri="{BB962C8B-B14F-4D97-AF65-F5344CB8AC3E}">
        <p14:creationId xmlns:p14="http://schemas.microsoft.com/office/powerpoint/2010/main" val="3308023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400800" cy="445507"/>
          </a:xfrm>
        </p:spPr>
        <p:txBody>
          <a:bodyPr/>
          <a:lstStyle/>
          <a:p>
            <a:r>
              <a:rPr lang="en-US" dirty="0"/>
              <a:t>TPC Section 37.10</a:t>
            </a:r>
          </a:p>
        </p:txBody>
      </p:sp>
      <p:sp>
        <p:nvSpPr>
          <p:cNvPr id="3" name="Content Placeholder 2"/>
          <p:cNvSpPr>
            <a:spLocks noGrp="1"/>
          </p:cNvSpPr>
          <p:nvPr>
            <p:ph idx="1"/>
          </p:nvPr>
        </p:nvSpPr>
        <p:spPr>
          <a:xfrm>
            <a:off x="685800" y="1981200"/>
            <a:ext cx="7772400" cy="4419600"/>
          </a:xfrm>
        </p:spPr>
        <p:txBody>
          <a:bodyPr/>
          <a:lstStyle/>
          <a:p>
            <a:pPr marL="0" indent="0">
              <a:buNone/>
            </a:pPr>
            <a:r>
              <a:rPr lang="en-US" dirty="0"/>
              <a:t>Sec. 37.10.  TAMPERING WITH GOVERNMENTAL </a:t>
            </a:r>
            <a:r>
              <a:rPr lang="en-US" dirty="0" smtClean="0"/>
              <a:t>RECORD</a:t>
            </a:r>
          </a:p>
          <a:p>
            <a:r>
              <a:rPr lang="en-US" dirty="0"/>
              <a:t>A person commits an offense if he makes, </a:t>
            </a:r>
            <a:r>
              <a:rPr lang="en-US" dirty="0" smtClean="0"/>
              <a:t>presents or </a:t>
            </a:r>
            <a:r>
              <a:rPr lang="en-US" dirty="0"/>
              <a:t>uses </a:t>
            </a:r>
            <a:r>
              <a:rPr lang="en-US" u="sng" dirty="0"/>
              <a:t>any record</a:t>
            </a:r>
            <a:r>
              <a:rPr lang="en-US" dirty="0"/>
              <a:t>, </a:t>
            </a:r>
            <a:r>
              <a:rPr lang="en-US" dirty="0" smtClean="0"/>
              <a:t>document </a:t>
            </a:r>
            <a:r>
              <a:rPr lang="en-US" dirty="0"/>
              <a:t>or thing with knowledge of its falsity and with intent that it be taken as a genuine governmental record</a:t>
            </a:r>
            <a:r>
              <a:rPr lang="en-US" dirty="0" smtClean="0"/>
              <a:t>;</a:t>
            </a:r>
          </a:p>
          <a:p>
            <a:endParaRPr lang="en-US" dirty="0"/>
          </a:p>
          <a:p>
            <a:r>
              <a:rPr lang="en-US" dirty="0"/>
              <a:t>An offense under this section is a felony of the third degree if it </a:t>
            </a:r>
            <a:r>
              <a:rPr lang="en-US" dirty="0" smtClean="0"/>
              <a:t>is shown </a:t>
            </a:r>
            <a:r>
              <a:rPr lang="en-US" dirty="0"/>
              <a:t>on the trial of the offense that the governmental record </a:t>
            </a:r>
            <a:r>
              <a:rPr lang="en-US" dirty="0" smtClean="0"/>
              <a:t>was a public </a:t>
            </a:r>
            <a:r>
              <a:rPr lang="en-US" dirty="0"/>
              <a:t>school record, </a:t>
            </a:r>
            <a:r>
              <a:rPr lang="en-US" dirty="0" smtClean="0"/>
              <a:t>report </a:t>
            </a:r>
            <a:r>
              <a:rPr lang="en-US" dirty="0"/>
              <a:t>or assessment instrument required </a:t>
            </a:r>
            <a:r>
              <a:rPr lang="en-US" dirty="0" smtClean="0"/>
              <a:t>under </a:t>
            </a:r>
            <a:r>
              <a:rPr lang="en-US" dirty="0"/>
              <a:t>Chapter 39, Education Code, or was a license, certificate, </a:t>
            </a:r>
            <a:r>
              <a:rPr lang="en-US" dirty="0" smtClean="0"/>
              <a:t>permit, seal</a:t>
            </a:r>
            <a:r>
              <a:rPr lang="en-US" dirty="0"/>
              <a:t>, title, letter of </a:t>
            </a:r>
            <a:r>
              <a:rPr lang="en-US" dirty="0" smtClean="0"/>
              <a:t>patent </a:t>
            </a:r>
            <a:r>
              <a:rPr lang="en-US" dirty="0"/>
              <a:t>or similar </a:t>
            </a:r>
            <a:r>
              <a:rPr lang="en-US" u="sng" dirty="0"/>
              <a:t>document issued by </a:t>
            </a:r>
            <a:r>
              <a:rPr lang="en-US" u="sng" dirty="0" smtClean="0"/>
              <a:t>government</a:t>
            </a:r>
            <a:r>
              <a:rPr lang="en-US" dirty="0" smtClean="0"/>
              <a:t>, by </a:t>
            </a:r>
            <a:r>
              <a:rPr lang="en-US" dirty="0"/>
              <a:t>another </a:t>
            </a:r>
            <a:r>
              <a:rPr lang="en-US" dirty="0" smtClean="0"/>
              <a:t>state </a:t>
            </a:r>
            <a:r>
              <a:rPr lang="en-US" dirty="0"/>
              <a:t>or by the United States, unless the </a:t>
            </a:r>
            <a:r>
              <a:rPr lang="en-US" dirty="0" smtClean="0"/>
              <a:t>actor’s </a:t>
            </a:r>
            <a:r>
              <a:rPr lang="en-US" dirty="0"/>
              <a:t>intent is to </a:t>
            </a:r>
            <a:r>
              <a:rPr lang="en-US" dirty="0" smtClean="0"/>
              <a:t>defraud </a:t>
            </a:r>
            <a:r>
              <a:rPr lang="en-US" dirty="0"/>
              <a:t>or harm another, in which event the offense is a felony of the </a:t>
            </a:r>
            <a:r>
              <a:rPr lang="en-US" dirty="0" smtClean="0"/>
              <a:t>second </a:t>
            </a:r>
            <a:r>
              <a:rPr lang="en-US" dirty="0"/>
              <a:t>degree. </a:t>
            </a:r>
          </a:p>
        </p:txBody>
      </p:sp>
    </p:spTree>
    <p:extLst>
      <p:ext uri="{BB962C8B-B14F-4D97-AF65-F5344CB8AC3E}">
        <p14:creationId xmlns:p14="http://schemas.microsoft.com/office/powerpoint/2010/main" val="164424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400800" cy="445507"/>
          </a:xfrm>
        </p:spPr>
        <p:txBody>
          <a:bodyPr/>
          <a:lstStyle/>
          <a:p>
            <a:r>
              <a:rPr lang="en-US" dirty="0"/>
              <a:t>TPC Section </a:t>
            </a:r>
            <a:r>
              <a:rPr lang="en-US" dirty="0" smtClean="0"/>
              <a:t>37.10 Continued</a:t>
            </a:r>
            <a:endParaRPr lang="en-US" dirty="0"/>
          </a:p>
        </p:txBody>
      </p:sp>
      <p:sp>
        <p:nvSpPr>
          <p:cNvPr id="3" name="Content Placeholder 2"/>
          <p:cNvSpPr>
            <a:spLocks noGrp="1"/>
          </p:cNvSpPr>
          <p:nvPr>
            <p:ph idx="1"/>
          </p:nvPr>
        </p:nvSpPr>
        <p:spPr/>
        <p:txBody>
          <a:bodyPr/>
          <a:lstStyle/>
          <a:p>
            <a:r>
              <a:rPr lang="en-US" dirty="0"/>
              <a:t>It is not a defense to prosecution that the record, document, or thing made, presented, or used displays or contains the statement </a:t>
            </a:r>
            <a:r>
              <a:rPr lang="en-US" dirty="0" smtClean="0"/>
              <a:t>“NOT </a:t>
            </a:r>
            <a:r>
              <a:rPr lang="en-US" dirty="0"/>
              <a:t>A GOVERNMENT </a:t>
            </a:r>
            <a:r>
              <a:rPr lang="en-US" dirty="0" smtClean="0"/>
              <a:t>DOCUMENT” </a:t>
            </a:r>
            <a:r>
              <a:rPr lang="en-US" dirty="0"/>
              <a:t>or another substantially similar statement intended to alert a person to the falsity of the record, </a:t>
            </a:r>
            <a:r>
              <a:rPr lang="en-US" dirty="0" smtClean="0"/>
              <a:t>document </a:t>
            </a:r>
            <a:r>
              <a:rPr lang="en-US" dirty="0"/>
              <a:t>or thing, unless the record, </a:t>
            </a:r>
            <a:r>
              <a:rPr lang="en-US" dirty="0" smtClean="0"/>
              <a:t>document </a:t>
            </a:r>
            <a:r>
              <a:rPr lang="en-US" dirty="0"/>
              <a:t>or thing displays the statement diagonally printed clearly and indelibly on both the front and back of the record, </a:t>
            </a:r>
            <a:r>
              <a:rPr lang="en-US" dirty="0" smtClean="0"/>
              <a:t>document </a:t>
            </a:r>
            <a:r>
              <a:rPr lang="en-US" dirty="0"/>
              <a:t>or thing in solid red capital letters at least one-fourth inch in height</a:t>
            </a:r>
            <a:r>
              <a:rPr lang="en-US" dirty="0" smtClean="0"/>
              <a:t>.</a:t>
            </a:r>
            <a:endParaRPr lang="en-US" dirty="0"/>
          </a:p>
        </p:txBody>
      </p:sp>
    </p:spTree>
    <p:extLst>
      <p:ext uri="{BB962C8B-B14F-4D97-AF65-F5344CB8AC3E}">
        <p14:creationId xmlns:p14="http://schemas.microsoft.com/office/powerpoint/2010/main" val="985396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441" y="225121"/>
            <a:ext cx="6400800" cy="445507"/>
          </a:xfrm>
        </p:spPr>
        <p:txBody>
          <a:bodyPr/>
          <a:lstStyle/>
          <a:p>
            <a:r>
              <a:rPr lang="en-US" dirty="0" smtClean="0"/>
              <a:t>Sovereign Beliefs</a:t>
            </a:r>
            <a:endParaRPr lang="en-US" dirty="0"/>
          </a:p>
        </p:txBody>
      </p:sp>
      <p:sp>
        <p:nvSpPr>
          <p:cNvPr id="3" name="Content Placeholder 2"/>
          <p:cNvSpPr>
            <a:spLocks noGrp="1"/>
          </p:cNvSpPr>
          <p:nvPr>
            <p:ph idx="1"/>
          </p:nvPr>
        </p:nvSpPr>
        <p:spPr>
          <a:xfrm>
            <a:off x="685800" y="1626436"/>
            <a:ext cx="7772400" cy="533400"/>
          </a:xfrm>
        </p:spPr>
        <p:txBody>
          <a:bodyPr/>
          <a:lstStyle/>
          <a:p>
            <a:r>
              <a:rPr lang="en-US" dirty="0" smtClean="0"/>
              <a:t>Sovereigns do not believe</a:t>
            </a:r>
            <a:endParaRPr lang="en-US" dirty="0"/>
          </a:p>
        </p:txBody>
      </p:sp>
      <p:sp>
        <p:nvSpPr>
          <p:cNvPr id="4" name="TextBox 3"/>
          <p:cNvSpPr txBox="1"/>
          <p:nvPr/>
        </p:nvSpPr>
        <p:spPr>
          <a:xfrm>
            <a:off x="1828800" y="2178950"/>
            <a:ext cx="7315200" cy="415498"/>
          </a:xfrm>
          <a:prstGeom prst="rect">
            <a:avLst/>
          </a:prstGeom>
          <a:noFill/>
        </p:spPr>
        <p:txBody>
          <a:bodyPr wrap="square" rtlCol="0">
            <a:spAutoFit/>
          </a:bodyPr>
          <a:lstStyle/>
          <a:p>
            <a:r>
              <a:rPr lang="en-US" sz="2100" dirty="0">
                <a:latin typeface="+mn-lt"/>
              </a:rPr>
              <a:t>In the authority of </a:t>
            </a:r>
            <a:r>
              <a:rPr lang="en-US" sz="2100" dirty="0" smtClean="0">
                <a:latin typeface="+mn-lt"/>
              </a:rPr>
              <a:t>most government officials or courts</a:t>
            </a:r>
            <a:endParaRPr lang="en-US" sz="2100" dirty="0">
              <a:latin typeface="+mn-lt"/>
            </a:endParaRPr>
          </a:p>
        </p:txBody>
      </p:sp>
      <p:sp>
        <p:nvSpPr>
          <p:cNvPr id="5" name="TextBox 4"/>
          <p:cNvSpPr txBox="1"/>
          <p:nvPr/>
        </p:nvSpPr>
        <p:spPr>
          <a:xfrm>
            <a:off x="1868347" y="3649355"/>
            <a:ext cx="6850284" cy="415498"/>
          </a:xfrm>
          <a:prstGeom prst="rect">
            <a:avLst/>
          </a:prstGeom>
          <a:noFill/>
        </p:spPr>
        <p:txBody>
          <a:bodyPr wrap="square" rtlCol="0">
            <a:spAutoFit/>
          </a:bodyPr>
          <a:lstStyle/>
          <a:p>
            <a:r>
              <a:rPr lang="en-US" sz="2100" dirty="0">
                <a:latin typeface="+mn-lt"/>
              </a:rPr>
              <a:t>In paying federal, state, local or property taxes</a:t>
            </a:r>
          </a:p>
        </p:txBody>
      </p:sp>
      <p:sp>
        <p:nvSpPr>
          <p:cNvPr id="6" name="TextBox 5"/>
          <p:cNvSpPr txBox="1"/>
          <p:nvPr/>
        </p:nvSpPr>
        <p:spPr>
          <a:xfrm>
            <a:off x="1379798" y="4341075"/>
            <a:ext cx="5939742" cy="415498"/>
          </a:xfrm>
          <a:prstGeom prst="rect">
            <a:avLst/>
          </a:prstGeom>
          <a:noFill/>
        </p:spPr>
        <p:txBody>
          <a:bodyPr wrap="square" rtlCol="0">
            <a:spAutoFit/>
          </a:bodyPr>
          <a:lstStyle>
            <a:defPPr>
              <a:defRPr lang="en-US"/>
            </a:defPPr>
          </a:lstStyle>
          <a:p>
            <a:r>
              <a:rPr lang="en-US" sz="2100" dirty="0">
                <a:latin typeface="+mn-lt"/>
              </a:rPr>
              <a:t>Sovereigns believe</a:t>
            </a:r>
          </a:p>
        </p:txBody>
      </p:sp>
      <p:sp>
        <p:nvSpPr>
          <p:cNvPr id="9" name="TextBox 8"/>
          <p:cNvSpPr txBox="1"/>
          <p:nvPr/>
        </p:nvSpPr>
        <p:spPr>
          <a:xfrm>
            <a:off x="1905000" y="5530962"/>
            <a:ext cx="6019800" cy="415498"/>
          </a:xfrm>
          <a:prstGeom prst="rect">
            <a:avLst/>
          </a:prstGeom>
          <a:noFill/>
        </p:spPr>
        <p:txBody>
          <a:bodyPr wrap="square" rtlCol="0">
            <a:spAutoFit/>
          </a:bodyPr>
          <a:lstStyle/>
          <a:p>
            <a:r>
              <a:rPr lang="en-US" sz="2100" dirty="0">
                <a:latin typeface="+mn-lt"/>
              </a:rPr>
              <a:t>No victim, no crime</a:t>
            </a:r>
          </a:p>
        </p:txBody>
      </p:sp>
      <p:sp>
        <p:nvSpPr>
          <p:cNvPr id="10" name="TextBox 9"/>
          <p:cNvSpPr txBox="1"/>
          <p:nvPr/>
        </p:nvSpPr>
        <p:spPr>
          <a:xfrm>
            <a:off x="1833140" y="2805557"/>
            <a:ext cx="5486400" cy="738664"/>
          </a:xfrm>
          <a:prstGeom prst="rect">
            <a:avLst/>
          </a:prstGeom>
          <a:noFill/>
        </p:spPr>
        <p:txBody>
          <a:bodyPr wrap="square" rtlCol="0">
            <a:spAutoFit/>
          </a:bodyPr>
          <a:lstStyle/>
          <a:p>
            <a:r>
              <a:rPr lang="en-US" sz="2100" dirty="0">
                <a:latin typeface="+mn-lt"/>
              </a:rPr>
              <a:t>In having to </a:t>
            </a:r>
            <a:r>
              <a:rPr lang="en-US" sz="2100" dirty="0" smtClean="0">
                <a:latin typeface="+mn-lt"/>
              </a:rPr>
              <a:t>obtain or possess government </a:t>
            </a:r>
            <a:r>
              <a:rPr lang="en-US" sz="2100" dirty="0">
                <a:latin typeface="+mn-lt"/>
              </a:rPr>
              <a:t>documents</a:t>
            </a:r>
          </a:p>
        </p:txBody>
      </p:sp>
      <p:sp>
        <p:nvSpPr>
          <p:cNvPr id="11" name="TextBox 10"/>
          <p:cNvSpPr txBox="1"/>
          <p:nvPr/>
        </p:nvSpPr>
        <p:spPr>
          <a:xfrm>
            <a:off x="1857736" y="4924786"/>
            <a:ext cx="4154347" cy="415498"/>
          </a:xfrm>
          <a:prstGeom prst="rect">
            <a:avLst/>
          </a:prstGeom>
          <a:noFill/>
        </p:spPr>
        <p:txBody>
          <a:bodyPr wrap="square" rtlCol="0">
            <a:spAutoFit/>
          </a:bodyPr>
          <a:lstStyle/>
          <a:p>
            <a:r>
              <a:rPr lang="en-US" sz="2100" dirty="0">
                <a:latin typeface="+mn-lt"/>
              </a:rPr>
              <a:t>In Common Law</a:t>
            </a:r>
          </a:p>
        </p:txBody>
      </p:sp>
      <p:sp>
        <p:nvSpPr>
          <p:cNvPr id="12" name="TextBox 11"/>
          <p:cNvSpPr txBox="1"/>
          <p:nvPr/>
        </p:nvSpPr>
        <p:spPr>
          <a:xfrm>
            <a:off x="1905000" y="6137138"/>
            <a:ext cx="3429000" cy="415498"/>
          </a:xfrm>
          <a:prstGeom prst="rect">
            <a:avLst/>
          </a:prstGeom>
          <a:noFill/>
        </p:spPr>
        <p:txBody>
          <a:bodyPr wrap="square" rtlCol="0">
            <a:spAutoFit/>
          </a:bodyPr>
          <a:lstStyle/>
          <a:p>
            <a:r>
              <a:rPr lang="en-US" sz="2100" dirty="0">
                <a:latin typeface="+mn-lt"/>
              </a:rPr>
              <a:t>Debt Redemption</a:t>
            </a:r>
          </a:p>
        </p:txBody>
      </p:sp>
    </p:spTree>
    <p:extLst>
      <p:ext uri="{BB962C8B-B14F-4D97-AF65-F5344CB8AC3E}">
        <p14:creationId xmlns:p14="http://schemas.microsoft.com/office/powerpoint/2010/main" val="3124666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9" grpId="0"/>
      <p:bldP spid="10" grpId="0"/>
      <p:bldP spid="11" grpId="0"/>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400800" cy="445507"/>
          </a:xfrm>
        </p:spPr>
        <p:txBody>
          <a:bodyPr/>
          <a:lstStyle/>
          <a:p>
            <a:r>
              <a:rPr lang="en-US" dirty="0"/>
              <a:t>TPC Section </a:t>
            </a:r>
            <a:r>
              <a:rPr lang="en-US" dirty="0" smtClean="0"/>
              <a:t>37.10 Question</a:t>
            </a:r>
            <a:endParaRPr lang="en-US" dirty="0"/>
          </a:p>
        </p:txBody>
      </p:sp>
      <p:sp>
        <p:nvSpPr>
          <p:cNvPr id="3" name="Content Placeholder 2"/>
          <p:cNvSpPr>
            <a:spLocks noGrp="1"/>
          </p:cNvSpPr>
          <p:nvPr>
            <p:ph idx="1"/>
          </p:nvPr>
        </p:nvSpPr>
        <p:spPr>
          <a:xfrm>
            <a:off x="685800" y="1981200"/>
            <a:ext cx="7772400" cy="4419600"/>
          </a:xfrm>
        </p:spPr>
        <p:txBody>
          <a:bodyPr/>
          <a:lstStyle/>
          <a:p>
            <a:r>
              <a:rPr lang="en-US" dirty="0"/>
              <a:t>Does the presentation of an Apostille meet the standard for TPC Section 37.10 Tampering with a Government Document?</a:t>
            </a:r>
          </a:p>
          <a:p>
            <a:endParaRPr lang="en-US" dirty="0" smtClean="0"/>
          </a:p>
          <a:p>
            <a:r>
              <a:rPr lang="en-US" dirty="0" smtClean="0"/>
              <a:t>“</a:t>
            </a:r>
            <a:r>
              <a:rPr lang="en-US" dirty="0"/>
              <a:t>Makes, presents, or uses any record, document, or thing with knowledge of its falsity and with intent that it be taken as a genuine governmental record”</a:t>
            </a:r>
          </a:p>
          <a:p>
            <a:endParaRPr lang="en-US" dirty="0" smtClean="0"/>
          </a:p>
          <a:p>
            <a:r>
              <a:rPr lang="en-US" dirty="0" smtClean="0"/>
              <a:t>“</a:t>
            </a:r>
            <a:r>
              <a:rPr lang="en-US" dirty="0"/>
              <a:t>Not for use in the United States of America”</a:t>
            </a:r>
          </a:p>
          <a:p>
            <a:endParaRPr lang="en-US" dirty="0" smtClean="0"/>
          </a:p>
          <a:p>
            <a:r>
              <a:rPr lang="en-US" dirty="0" smtClean="0"/>
              <a:t>Discuss </a:t>
            </a:r>
            <a:r>
              <a:rPr lang="en-US" dirty="0"/>
              <a:t>with </a:t>
            </a:r>
            <a:r>
              <a:rPr lang="en-US" dirty="0" smtClean="0"/>
              <a:t>prosecutors</a:t>
            </a:r>
            <a:endParaRPr lang="en-US" dirty="0"/>
          </a:p>
          <a:p>
            <a:endParaRPr lang="en-US" dirty="0"/>
          </a:p>
        </p:txBody>
      </p:sp>
    </p:spTree>
    <p:extLst>
      <p:ext uri="{BB962C8B-B14F-4D97-AF65-F5344CB8AC3E}">
        <p14:creationId xmlns:p14="http://schemas.microsoft.com/office/powerpoint/2010/main" val="858593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6400800" cy="445507"/>
          </a:xfrm>
        </p:spPr>
        <p:txBody>
          <a:bodyPr/>
          <a:lstStyle/>
          <a:p>
            <a:r>
              <a:rPr lang="en-US" dirty="0"/>
              <a:t>TPC 37.11 </a:t>
            </a:r>
          </a:p>
        </p:txBody>
      </p:sp>
      <p:sp>
        <p:nvSpPr>
          <p:cNvPr id="3" name="Content Placeholder 2"/>
          <p:cNvSpPr>
            <a:spLocks noGrp="1"/>
          </p:cNvSpPr>
          <p:nvPr>
            <p:ph idx="1"/>
          </p:nvPr>
        </p:nvSpPr>
        <p:spPr>
          <a:xfrm>
            <a:off x="685800" y="1981200"/>
            <a:ext cx="7772400" cy="1752600"/>
          </a:xfrm>
        </p:spPr>
        <p:txBody>
          <a:bodyPr/>
          <a:lstStyle/>
          <a:p>
            <a:pPr marL="0" indent="0">
              <a:buNone/>
            </a:pPr>
            <a:r>
              <a:rPr lang="en-US" dirty="0"/>
              <a:t>Sec. 37.11.  IMPERSONATING PUBLIC SERVANT </a:t>
            </a:r>
          </a:p>
          <a:p>
            <a:r>
              <a:rPr lang="en-US" dirty="0"/>
              <a:t>A person commits an offense if he impersonates a public servant with intent to induce another to submit to his pretended official authority or to rely on his pretended official acts</a:t>
            </a:r>
          </a:p>
          <a:p>
            <a:endParaRPr lang="en-US" dirty="0"/>
          </a:p>
          <a:p>
            <a:r>
              <a:rPr lang="en-US" dirty="0"/>
              <a:t>or knowingly purports to exercise any function of a public servant or of a public office, including that of a judge and court, and the position or office through which he purports to exercise a function of a public servant or public office has no lawful existence under the constitution or laws of this state or of the United States.</a:t>
            </a:r>
          </a:p>
          <a:p>
            <a:endParaRPr lang="en-US" dirty="0"/>
          </a:p>
          <a:p>
            <a:r>
              <a:rPr lang="en-US" dirty="0"/>
              <a:t>An offense under this section is a felony of the third degree.</a:t>
            </a:r>
          </a:p>
          <a:p>
            <a:endParaRPr lang="en-US" dirty="0"/>
          </a:p>
        </p:txBody>
      </p:sp>
    </p:spTree>
    <p:extLst>
      <p:ext uri="{BB962C8B-B14F-4D97-AF65-F5344CB8AC3E}">
        <p14:creationId xmlns:p14="http://schemas.microsoft.com/office/powerpoint/2010/main" val="3861915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400800" cy="445507"/>
          </a:xfrm>
        </p:spPr>
        <p:txBody>
          <a:bodyPr/>
          <a:lstStyle/>
          <a:p>
            <a:r>
              <a:rPr lang="en-US" dirty="0"/>
              <a:t>TPC 37.12</a:t>
            </a:r>
          </a:p>
        </p:txBody>
      </p:sp>
      <p:sp>
        <p:nvSpPr>
          <p:cNvPr id="3" name="Content Placeholder 2"/>
          <p:cNvSpPr>
            <a:spLocks noGrp="1"/>
          </p:cNvSpPr>
          <p:nvPr>
            <p:ph idx="1"/>
          </p:nvPr>
        </p:nvSpPr>
        <p:spPr>
          <a:xfrm>
            <a:off x="685800" y="1981200"/>
            <a:ext cx="7772400" cy="685800"/>
          </a:xfrm>
        </p:spPr>
        <p:txBody>
          <a:bodyPr/>
          <a:lstStyle/>
          <a:p>
            <a:pPr marL="0" indent="0">
              <a:buNone/>
            </a:pPr>
            <a:r>
              <a:rPr lang="en-US" dirty="0"/>
              <a:t>Sec. 37.12.  FALSE IDENTIFICATION AS PEACE OFFICER; MISREPRESENTATION OF PROPERTY</a:t>
            </a:r>
          </a:p>
          <a:p>
            <a:r>
              <a:rPr lang="en-US" dirty="0"/>
              <a:t>A person commits an offense if the person makes, provides to another person, or possesses a card, document, badge, insignia, shoulder emblem or other item bearing an insignia of a law enforcement agency that identifies a person as a peace officer or a reserve law enforcement officer; and</a:t>
            </a:r>
          </a:p>
          <a:p>
            <a:endParaRPr lang="en-US" dirty="0"/>
          </a:p>
          <a:p>
            <a:r>
              <a:rPr lang="en-US" dirty="0"/>
              <a:t>the person who makes, </a:t>
            </a:r>
            <a:r>
              <a:rPr lang="en-US" dirty="0" smtClean="0"/>
              <a:t>provides </a:t>
            </a:r>
            <a:r>
              <a:rPr lang="en-US" dirty="0"/>
              <a:t>or possesses the item bearing the insignia knows that the person so identified by the item is not commissioned as a peace officer or reserve law enforcement officer as indicated on the item.</a:t>
            </a:r>
          </a:p>
          <a:p>
            <a:endParaRPr lang="en-US" dirty="0"/>
          </a:p>
        </p:txBody>
      </p:sp>
    </p:spTree>
    <p:extLst>
      <p:ext uri="{BB962C8B-B14F-4D97-AF65-F5344CB8AC3E}">
        <p14:creationId xmlns:p14="http://schemas.microsoft.com/office/powerpoint/2010/main" val="333092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400800" cy="445507"/>
          </a:xfrm>
        </p:spPr>
        <p:txBody>
          <a:bodyPr/>
          <a:lstStyle/>
          <a:p>
            <a:r>
              <a:rPr lang="en-US" dirty="0"/>
              <a:t>TPC 37.13</a:t>
            </a:r>
          </a:p>
        </p:txBody>
      </p:sp>
      <p:sp>
        <p:nvSpPr>
          <p:cNvPr id="3" name="Content Placeholder 2"/>
          <p:cNvSpPr>
            <a:spLocks noGrp="1"/>
          </p:cNvSpPr>
          <p:nvPr>
            <p:ph idx="1"/>
          </p:nvPr>
        </p:nvSpPr>
        <p:spPr>
          <a:xfrm>
            <a:off x="685800" y="1981200"/>
            <a:ext cx="7772400" cy="4114800"/>
          </a:xfrm>
        </p:spPr>
        <p:txBody>
          <a:bodyPr/>
          <a:lstStyle/>
          <a:p>
            <a:pPr marL="0" indent="0">
              <a:buNone/>
            </a:pPr>
            <a:r>
              <a:rPr lang="en-US" dirty="0"/>
              <a:t>Sec. 37.13.  RECORD OF A FRAUDULENT COURT</a:t>
            </a:r>
          </a:p>
          <a:p>
            <a:r>
              <a:rPr lang="en-US" dirty="0"/>
              <a:t>A person commits an offense if the person makes, </a:t>
            </a:r>
            <a:r>
              <a:rPr lang="en-US" dirty="0" smtClean="0"/>
              <a:t>presents or </a:t>
            </a:r>
            <a:r>
              <a:rPr lang="en-US" dirty="0"/>
              <a:t>uses </a:t>
            </a:r>
            <a:r>
              <a:rPr lang="en-US" dirty="0" smtClean="0"/>
              <a:t>any </a:t>
            </a:r>
            <a:r>
              <a:rPr lang="en-US" dirty="0"/>
              <a:t>document or other record with knowledge that the document or other record is not a record of a court created under or established by the constitution or laws of this state or of the United States; </a:t>
            </a:r>
            <a:endParaRPr lang="en-US" dirty="0" smtClean="0"/>
          </a:p>
          <a:p>
            <a:pPr marL="0" indent="0">
              <a:buNone/>
            </a:pPr>
            <a:endParaRPr lang="en-US" dirty="0"/>
          </a:p>
          <a:p>
            <a:r>
              <a:rPr lang="en-US" dirty="0"/>
              <a:t>and the intent that the document or other record be given the </a:t>
            </a:r>
            <a:r>
              <a:rPr lang="en-US" dirty="0" smtClean="0"/>
              <a:t>same legal </a:t>
            </a:r>
            <a:r>
              <a:rPr lang="en-US" dirty="0"/>
              <a:t>effect as a record of a court created under or established by the </a:t>
            </a:r>
            <a:r>
              <a:rPr lang="en-US" dirty="0" smtClean="0"/>
              <a:t>constitution </a:t>
            </a:r>
            <a:r>
              <a:rPr lang="en-US" dirty="0"/>
              <a:t>or laws of this state or of the United States</a:t>
            </a:r>
            <a:r>
              <a:rPr lang="en-US" dirty="0" smtClean="0"/>
              <a:t>.</a:t>
            </a:r>
          </a:p>
          <a:p>
            <a:pPr marL="0" indent="0">
              <a:buNone/>
            </a:pPr>
            <a:endParaRPr lang="en-US" dirty="0"/>
          </a:p>
          <a:p>
            <a:r>
              <a:rPr lang="en-US" dirty="0"/>
              <a:t>An offense under this section is a Class A </a:t>
            </a:r>
            <a:r>
              <a:rPr lang="en-US" dirty="0" smtClean="0"/>
              <a:t>misdemeanor.</a:t>
            </a:r>
            <a:endParaRPr lang="en-US" dirty="0"/>
          </a:p>
          <a:p>
            <a:endParaRPr lang="en-US" dirty="0"/>
          </a:p>
        </p:txBody>
      </p:sp>
    </p:spTree>
    <p:extLst>
      <p:ext uri="{BB962C8B-B14F-4D97-AF65-F5344CB8AC3E}">
        <p14:creationId xmlns:p14="http://schemas.microsoft.com/office/powerpoint/2010/main" val="3851425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3"/>
          <p:cNvSpPr>
            <a:spLocks noGrp="1"/>
          </p:cNvSpPr>
          <p:nvPr>
            <p:ph type="title"/>
          </p:nvPr>
        </p:nvSpPr>
        <p:spPr/>
        <p:txBody>
          <a:bodyPr/>
          <a:lstStyle/>
          <a:p>
            <a:pPr eaLnBrk="1" hangingPunct="1"/>
            <a:r>
              <a:rPr lang="en-US" sz="2800" dirty="0" smtClean="0"/>
              <a:t>Badge</a:t>
            </a:r>
          </a:p>
        </p:txBody>
      </p:sp>
      <p:sp>
        <p:nvSpPr>
          <p:cNvPr id="70660" name="Text Placeholder 15"/>
          <p:cNvSpPr>
            <a:spLocks noGrp="1"/>
          </p:cNvSpPr>
          <p:nvPr>
            <p:ph idx="1"/>
          </p:nvPr>
        </p:nvSpPr>
        <p:spPr/>
        <p:txBody>
          <a:bodyPr/>
          <a:lstStyle/>
          <a:p>
            <a:r>
              <a:rPr lang="en-US" sz="2100" dirty="0" smtClean="0"/>
              <a:t>Question</a:t>
            </a:r>
            <a:r>
              <a:rPr lang="en-US" sz="2100" b="1" dirty="0" smtClean="0"/>
              <a:t>: </a:t>
            </a:r>
          </a:p>
          <a:p>
            <a:pPr lvl="1"/>
            <a:r>
              <a:rPr lang="en-US" dirty="0"/>
              <a:t>If, on a traffic stop, the driver </a:t>
            </a:r>
            <a:endParaRPr lang="en-US" dirty="0" smtClean="0"/>
          </a:p>
          <a:p>
            <a:pPr marL="0" indent="0">
              <a:buNone/>
            </a:pPr>
            <a:r>
              <a:rPr lang="en-US" dirty="0"/>
              <a:t>	</a:t>
            </a:r>
            <a:r>
              <a:rPr lang="en-US" dirty="0" smtClean="0"/>
              <a:t>presented this </a:t>
            </a:r>
            <a:r>
              <a:rPr lang="en-US" dirty="0"/>
              <a:t>badge, </a:t>
            </a:r>
            <a:endParaRPr lang="en-US" dirty="0" smtClean="0"/>
          </a:p>
          <a:p>
            <a:pPr marL="0" indent="0">
              <a:buNone/>
            </a:pPr>
            <a:r>
              <a:rPr lang="en-US" dirty="0"/>
              <a:t>	</a:t>
            </a:r>
            <a:r>
              <a:rPr lang="en-US" dirty="0" smtClean="0"/>
              <a:t>would </a:t>
            </a:r>
            <a:r>
              <a:rPr lang="en-US" dirty="0"/>
              <a:t>this be a violation</a:t>
            </a:r>
            <a:r>
              <a:rPr lang="en-US" dirty="0" smtClean="0"/>
              <a:t>?</a:t>
            </a:r>
          </a:p>
          <a:p>
            <a:pPr lvl="1"/>
            <a:r>
              <a:rPr lang="en-US" dirty="0"/>
              <a:t>Sec. 37.11.  Impersonating </a:t>
            </a:r>
          </a:p>
          <a:p>
            <a:pPr marL="0" indent="0">
              <a:buNone/>
            </a:pPr>
            <a:r>
              <a:rPr lang="en-US" dirty="0" smtClean="0"/>
              <a:t>	Public </a:t>
            </a:r>
            <a:r>
              <a:rPr lang="en-US" dirty="0"/>
              <a:t>Servant</a:t>
            </a:r>
            <a:r>
              <a:rPr lang="en-US" dirty="0" smtClean="0"/>
              <a:t>?</a:t>
            </a:r>
          </a:p>
          <a:p>
            <a:pPr lvl="1"/>
            <a:r>
              <a:rPr lang="en-US" dirty="0"/>
              <a:t>Sec. 37.12. </a:t>
            </a:r>
            <a:r>
              <a:rPr lang="en-US" dirty="0" smtClean="0"/>
              <a:t>False </a:t>
            </a:r>
            <a:r>
              <a:rPr lang="en-US" dirty="0"/>
              <a:t>Identification </a:t>
            </a:r>
            <a:endParaRPr lang="en-US" dirty="0" smtClean="0"/>
          </a:p>
          <a:p>
            <a:pPr marL="457200" lvl="1" indent="0">
              <a:buNone/>
            </a:pPr>
            <a:r>
              <a:rPr lang="en-US" dirty="0"/>
              <a:t>	</a:t>
            </a:r>
            <a:r>
              <a:rPr lang="en-US" dirty="0" smtClean="0"/>
              <a:t>as </a:t>
            </a:r>
            <a:r>
              <a:rPr lang="en-US" dirty="0"/>
              <a:t>Peace </a:t>
            </a:r>
            <a:r>
              <a:rPr lang="en-US" dirty="0" smtClean="0"/>
              <a:t>Officer</a:t>
            </a:r>
            <a:r>
              <a:rPr lang="en-US" dirty="0"/>
              <a:t>; </a:t>
            </a:r>
            <a:endParaRPr lang="en-US" dirty="0" smtClean="0"/>
          </a:p>
          <a:p>
            <a:pPr marL="457200" lvl="1" indent="0">
              <a:buNone/>
            </a:pPr>
            <a:r>
              <a:rPr lang="en-US" dirty="0"/>
              <a:t>	</a:t>
            </a:r>
            <a:r>
              <a:rPr lang="en-US" dirty="0" smtClean="0"/>
              <a:t>Misrepresentation </a:t>
            </a:r>
            <a:r>
              <a:rPr lang="en-US" dirty="0"/>
              <a:t>of </a:t>
            </a:r>
            <a:r>
              <a:rPr lang="en-US" dirty="0" smtClean="0"/>
              <a:t>Property</a:t>
            </a:r>
            <a:r>
              <a:rPr lang="en-US" dirty="0"/>
              <a:t>?</a:t>
            </a:r>
          </a:p>
          <a:p>
            <a:endParaRPr lang="en-US" b="1" dirty="0"/>
          </a:p>
          <a:p>
            <a:endParaRPr lang="en-US" b="1" dirty="0"/>
          </a:p>
          <a:p>
            <a:pPr eaLnBrk="1" hangingPunct="1"/>
            <a:endParaRPr lang="en-US" sz="2100" dirty="0" smtClean="0"/>
          </a:p>
        </p:txBody>
      </p:sp>
      <p:pic>
        <p:nvPicPr>
          <p:cNvPr id="2050" name="Picture 2" descr="C:\Documents and Settings\GBL\Desktop\badge_2.jpg"/>
          <p:cNvPicPr>
            <a:picLocks noChangeAspect="1" noChangeArrowheads="1"/>
          </p:cNvPicPr>
          <p:nvPr/>
        </p:nvPicPr>
        <p:blipFill>
          <a:blip r:embed="rId2" cstate="print"/>
          <a:srcRect/>
          <a:stretch>
            <a:fillRect/>
          </a:stretch>
        </p:blipFill>
        <p:spPr bwMode="auto">
          <a:xfrm>
            <a:off x="5943600" y="1828800"/>
            <a:ext cx="2643187" cy="3670300"/>
          </a:xfrm>
          <a:prstGeom prst="rect">
            <a:avLst/>
          </a:prstGeom>
          <a:noFill/>
        </p:spPr>
      </p:pic>
    </p:spTree>
    <p:extLst>
      <p:ext uri="{BB962C8B-B14F-4D97-AF65-F5344CB8AC3E}">
        <p14:creationId xmlns:p14="http://schemas.microsoft.com/office/powerpoint/2010/main" val="525673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0660">
                                            <p:txEl>
                                              <p:pRg st="0" end="0"/>
                                            </p:txEl>
                                          </p:spTgt>
                                        </p:tgtEl>
                                        <p:attrNameLst>
                                          <p:attrName>style.visibility</p:attrName>
                                        </p:attrNameLst>
                                      </p:cBhvr>
                                      <p:to>
                                        <p:strVal val="visible"/>
                                      </p:to>
                                    </p:set>
                                    <p:animEffect transition="in" filter="dissolve">
                                      <p:cBhvr>
                                        <p:cTn id="7" dur="500"/>
                                        <p:tgtEl>
                                          <p:spTgt spid="706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0660">
                                            <p:txEl>
                                              <p:pRg st="1" end="1"/>
                                            </p:txEl>
                                          </p:spTgt>
                                        </p:tgtEl>
                                        <p:attrNameLst>
                                          <p:attrName>style.visibility</p:attrName>
                                        </p:attrNameLst>
                                      </p:cBhvr>
                                      <p:to>
                                        <p:strVal val="visible"/>
                                      </p:to>
                                    </p:set>
                                    <p:animEffect transition="in" filter="dissolve">
                                      <p:cBhvr>
                                        <p:cTn id="12" dur="500"/>
                                        <p:tgtEl>
                                          <p:spTgt spid="70660">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0660">
                                            <p:txEl>
                                              <p:pRg st="2" end="2"/>
                                            </p:txEl>
                                          </p:spTgt>
                                        </p:tgtEl>
                                        <p:attrNameLst>
                                          <p:attrName>style.visibility</p:attrName>
                                        </p:attrNameLst>
                                      </p:cBhvr>
                                      <p:to>
                                        <p:strVal val="visible"/>
                                      </p:to>
                                    </p:set>
                                    <p:animEffect transition="in" filter="dissolve">
                                      <p:cBhvr>
                                        <p:cTn id="15" dur="500"/>
                                        <p:tgtEl>
                                          <p:spTgt spid="70660">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0660">
                                            <p:txEl>
                                              <p:pRg st="3" end="3"/>
                                            </p:txEl>
                                          </p:spTgt>
                                        </p:tgtEl>
                                        <p:attrNameLst>
                                          <p:attrName>style.visibility</p:attrName>
                                        </p:attrNameLst>
                                      </p:cBhvr>
                                      <p:to>
                                        <p:strVal val="visible"/>
                                      </p:to>
                                    </p:set>
                                    <p:animEffect transition="in" filter="dissolve">
                                      <p:cBhvr>
                                        <p:cTn id="18" dur="500"/>
                                        <p:tgtEl>
                                          <p:spTgt spid="70660">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dissolve">
                                      <p:cBhvr>
                                        <p:cTn id="21" dur="500"/>
                                        <p:tgtEl>
                                          <p:spTgt spid="205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70660">
                                            <p:txEl>
                                              <p:pRg st="4" end="4"/>
                                            </p:txEl>
                                          </p:spTgt>
                                        </p:tgtEl>
                                        <p:attrNameLst>
                                          <p:attrName>style.visibility</p:attrName>
                                        </p:attrNameLst>
                                      </p:cBhvr>
                                      <p:to>
                                        <p:strVal val="visible"/>
                                      </p:to>
                                    </p:set>
                                    <p:animEffect transition="in" filter="dissolve">
                                      <p:cBhvr>
                                        <p:cTn id="26" dur="500"/>
                                        <p:tgtEl>
                                          <p:spTgt spid="70660">
                                            <p:txEl>
                                              <p:pRg st="4" end="4"/>
                                            </p:txEl>
                                          </p:spTgt>
                                        </p:tgtEl>
                                      </p:cBhvr>
                                    </p:animEffect>
                                  </p:childTnLst>
                                </p:cTn>
                              </p:par>
                            </p:childTnLst>
                          </p:cTn>
                        </p:par>
                        <p:par>
                          <p:cTn id="27" fill="hold">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70660">
                                            <p:txEl>
                                              <p:pRg st="5" end="5"/>
                                            </p:txEl>
                                          </p:spTgt>
                                        </p:tgtEl>
                                        <p:attrNameLst>
                                          <p:attrName>style.visibility</p:attrName>
                                        </p:attrNameLst>
                                      </p:cBhvr>
                                      <p:to>
                                        <p:strVal val="visible"/>
                                      </p:to>
                                    </p:set>
                                    <p:animEffect transition="in" filter="dissolve">
                                      <p:cBhvr>
                                        <p:cTn id="30" dur="500"/>
                                        <p:tgtEl>
                                          <p:spTgt spid="70660">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70660">
                                            <p:txEl>
                                              <p:pRg st="6" end="6"/>
                                            </p:txEl>
                                          </p:spTgt>
                                        </p:tgtEl>
                                        <p:attrNameLst>
                                          <p:attrName>style.visibility</p:attrName>
                                        </p:attrNameLst>
                                      </p:cBhvr>
                                      <p:to>
                                        <p:strVal val="visible"/>
                                      </p:to>
                                    </p:set>
                                    <p:animEffect transition="in" filter="dissolve">
                                      <p:cBhvr>
                                        <p:cTn id="35" dur="500"/>
                                        <p:tgtEl>
                                          <p:spTgt spid="70660">
                                            <p:txEl>
                                              <p:pRg st="6" end="6"/>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70660">
                                            <p:txEl>
                                              <p:pRg st="7" end="7"/>
                                            </p:txEl>
                                          </p:spTgt>
                                        </p:tgtEl>
                                        <p:attrNameLst>
                                          <p:attrName>style.visibility</p:attrName>
                                        </p:attrNameLst>
                                      </p:cBhvr>
                                      <p:to>
                                        <p:strVal val="visible"/>
                                      </p:to>
                                    </p:set>
                                    <p:animEffect transition="in" filter="dissolve">
                                      <p:cBhvr>
                                        <p:cTn id="38" dur="500"/>
                                        <p:tgtEl>
                                          <p:spTgt spid="70660">
                                            <p:txEl>
                                              <p:pRg st="7" end="7"/>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70660">
                                            <p:txEl>
                                              <p:pRg st="8" end="8"/>
                                            </p:txEl>
                                          </p:spTgt>
                                        </p:tgtEl>
                                        <p:attrNameLst>
                                          <p:attrName>style.visibility</p:attrName>
                                        </p:attrNameLst>
                                      </p:cBhvr>
                                      <p:to>
                                        <p:strVal val="visible"/>
                                      </p:to>
                                    </p:set>
                                    <p:animEffect transition="in" filter="dissolve">
                                      <p:cBhvr>
                                        <p:cTn id="41" dur="500"/>
                                        <p:tgtEl>
                                          <p:spTgt spid="7066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6400800" cy="445507"/>
          </a:xfrm>
        </p:spPr>
        <p:txBody>
          <a:bodyPr/>
          <a:lstStyle/>
          <a:p>
            <a:r>
              <a:rPr lang="en-US" dirty="0"/>
              <a:t>Sovereign Citizens</a:t>
            </a:r>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sz="2400" dirty="0" smtClean="0"/>
          </a:p>
          <a:p>
            <a:pPr marL="0" indent="0" algn="ctr">
              <a:buNone/>
            </a:pPr>
            <a:r>
              <a:rPr lang="en-US" sz="2400" dirty="0" smtClean="0"/>
              <a:t>It </a:t>
            </a:r>
            <a:r>
              <a:rPr lang="en-US" sz="2400" dirty="0"/>
              <a:t>is not a matter of IF, </a:t>
            </a:r>
            <a:endParaRPr lang="en-US" sz="2400" dirty="0" smtClean="0"/>
          </a:p>
          <a:p>
            <a:pPr marL="0" indent="0" algn="ctr">
              <a:buNone/>
            </a:pPr>
            <a:r>
              <a:rPr lang="en-US" sz="2400" dirty="0" smtClean="0"/>
              <a:t>but </a:t>
            </a:r>
            <a:r>
              <a:rPr lang="en-US" sz="2400" dirty="0"/>
              <a:t>WHEN you will </a:t>
            </a:r>
            <a:r>
              <a:rPr lang="en-US" sz="2400" dirty="0" smtClean="0"/>
              <a:t>encounter a sovereign citizen</a:t>
            </a:r>
            <a:r>
              <a:rPr lang="en-US" sz="2400" dirty="0"/>
              <a:t>.</a:t>
            </a:r>
          </a:p>
          <a:p>
            <a:endParaRPr lang="en-US" dirty="0"/>
          </a:p>
        </p:txBody>
      </p:sp>
    </p:spTree>
    <p:extLst>
      <p:ext uri="{BB962C8B-B14F-4D97-AF65-F5344CB8AC3E}">
        <p14:creationId xmlns:p14="http://schemas.microsoft.com/office/powerpoint/2010/main" val="152891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400800" cy="445507"/>
          </a:xfrm>
        </p:spPr>
        <p:txBody>
          <a:bodyPr/>
          <a:lstStyle/>
          <a:p>
            <a:r>
              <a:rPr lang="en-US" dirty="0"/>
              <a:t>Observation</a:t>
            </a:r>
          </a:p>
        </p:txBody>
      </p:sp>
      <p:sp>
        <p:nvSpPr>
          <p:cNvPr id="3" name="Content Placeholder 2"/>
          <p:cNvSpPr>
            <a:spLocks noGrp="1"/>
          </p:cNvSpPr>
          <p:nvPr>
            <p:ph idx="1"/>
          </p:nvPr>
        </p:nvSpPr>
        <p:spPr/>
        <p:txBody>
          <a:bodyPr/>
          <a:lstStyle/>
          <a:p>
            <a:r>
              <a:rPr lang="en-US" dirty="0"/>
              <a:t>If you observe any of the following, you will very likely confront a </a:t>
            </a:r>
            <a:r>
              <a:rPr lang="en-US" dirty="0" smtClean="0"/>
              <a:t>sovereign citizen. </a:t>
            </a:r>
            <a:endParaRPr lang="en-US" dirty="0"/>
          </a:p>
        </p:txBody>
      </p:sp>
    </p:spTree>
    <p:extLst>
      <p:ext uri="{BB962C8B-B14F-4D97-AF65-F5344CB8AC3E}">
        <p14:creationId xmlns:p14="http://schemas.microsoft.com/office/powerpoint/2010/main" val="3330911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6400800" cy="445507"/>
          </a:xfrm>
        </p:spPr>
        <p:txBody>
          <a:bodyPr/>
          <a:lstStyle/>
          <a:p>
            <a:r>
              <a:rPr lang="en-US" dirty="0"/>
              <a:t>License Plates </a:t>
            </a:r>
          </a:p>
        </p:txBody>
      </p:sp>
      <p:sp>
        <p:nvSpPr>
          <p:cNvPr id="5" name="Content Placeholder 4"/>
          <p:cNvSpPr>
            <a:spLocks noGrp="1"/>
          </p:cNvSpPr>
          <p:nvPr>
            <p:ph idx="1"/>
          </p:nvPr>
        </p:nvSpPr>
        <p:spPr>
          <a:xfrm>
            <a:off x="685800" y="1981200"/>
            <a:ext cx="7772400" cy="4267200"/>
          </a:xfrm>
        </p:spPr>
        <p:txBody>
          <a:bodyPr/>
          <a:lstStyle/>
          <a:p>
            <a:r>
              <a:rPr lang="en-US" dirty="0"/>
              <a:t>Homemade License Plates</a:t>
            </a:r>
          </a:p>
          <a:p>
            <a:r>
              <a:rPr lang="en-US" dirty="0"/>
              <a:t>County Ranger, Indian or </a:t>
            </a:r>
            <a:r>
              <a:rPr lang="en-US" dirty="0" smtClean="0"/>
              <a:t>Tribal </a:t>
            </a:r>
            <a:r>
              <a:rPr lang="en-US" dirty="0"/>
              <a:t>License Plates </a:t>
            </a:r>
          </a:p>
          <a:p>
            <a:r>
              <a:rPr lang="en-US" dirty="0"/>
              <a:t>“UCC” </a:t>
            </a:r>
          </a:p>
          <a:p>
            <a:r>
              <a:rPr lang="en-US" dirty="0"/>
              <a:t>“Exempt No license required”</a:t>
            </a:r>
          </a:p>
          <a:p>
            <a:r>
              <a:rPr lang="en-US" dirty="0"/>
              <a:t>Usually with no MVI sticker</a:t>
            </a:r>
          </a:p>
          <a:p>
            <a:endParaRPr lang="en-US" dirty="0"/>
          </a:p>
        </p:txBody>
      </p:sp>
      <p:pic>
        <p:nvPicPr>
          <p:cNvPr id="7" name="Picture 2" descr="C:\Documents and Settings\GBL\Desktop\LP77895_3.jpg"/>
          <p:cNvPicPr>
            <a:picLocks noChangeAspect="1" noChangeArrowheads="1"/>
          </p:cNvPicPr>
          <p:nvPr/>
        </p:nvPicPr>
        <p:blipFill>
          <a:blip r:embed="rId2" cstate="print"/>
          <a:srcRect/>
          <a:stretch>
            <a:fillRect/>
          </a:stretch>
        </p:blipFill>
        <p:spPr bwMode="auto">
          <a:xfrm>
            <a:off x="1905000" y="3962400"/>
            <a:ext cx="4572000" cy="2247900"/>
          </a:xfrm>
          <a:prstGeom prst="rect">
            <a:avLst/>
          </a:prstGeom>
          <a:noFill/>
        </p:spPr>
      </p:pic>
    </p:spTree>
    <p:extLst>
      <p:ext uri="{BB962C8B-B14F-4D97-AF65-F5344CB8AC3E}">
        <p14:creationId xmlns:p14="http://schemas.microsoft.com/office/powerpoint/2010/main" val="4091665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228600"/>
            <a:ext cx="6629400" cy="445507"/>
          </a:xfrm>
        </p:spPr>
        <p:txBody>
          <a:bodyPr/>
          <a:lstStyle/>
          <a:p>
            <a:r>
              <a:rPr lang="en-US" dirty="0" smtClean="0"/>
              <a:t>License Plates</a:t>
            </a:r>
            <a:endParaRPr lang="en-US" dirty="0"/>
          </a:p>
        </p:txBody>
      </p:sp>
      <p:sp>
        <p:nvSpPr>
          <p:cNvPr id="3" name="Text Placeholder 2"/>
          <p:cNvSpPr>
            <a:spLocks noGrp="1"/>
          </p:cNvSpPr>
          <p:nvPr>
            <p:ph type="body" idx="1"/>
          </p:nvPr>
        </p:nvSpPr>
        <p:spPr>
          <a:xfrm>
            <a:off x="457200" y="1535113"/>
            <a:ext cx="8077200" cy="639762"/>
          </a:xfrm>
        </p:spPr>
        <p:txBody>
          <a:bodyPr/>
          <a:lstStyle/>
          <a:p>
            <a:r>
              <a:rPr lang="en-US" dirty="0" smtClean="0"/>
              <a:t>License Plate seized in Kerr County in April, 2015</a:t>
            </a:r>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524000" y="2590800"/>
            <a:ext cx="6172200" cy="3962400"/>
          </a:xfrm>
        </p:spPr>
      </p:pic>
    </p:spTree>
    <p:extLst>
      <p:ext uri="{BB962C8B-B14F-4D97-AF65-F5344CB8AC3E}">
        <p14:creationId xmlns:p14="http://schemas.microsoft.com/office/powerpoint/2010/main" val="2342208884"/>
      </p:ext>
    </p:extLst>
  </p:cSld>
  <p:clrMapOvr>
    <a:masterClrMapping/>
  </p:clrMapOvr>
  <p:transition spd="slow">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0"/>
          <p:cNvSpPr>
            <a:spLocks noGrp="1"/>
          </p:cNvSpPr>
          <p:nvPr>
            <p:ph type="title"/>
          </p:nvPr>
        </p:nvSpPr>
        <p:spPr>
          <a:xfrm>
            <a:off x="1181100" y="228600"/>
            <a:ext cx="6781800" cy="480131"/>
          </a:xfrm>
        </p:spPr>
        <p:txBody>
          <a:bodyPr/>
          <a:lstStyle/>
          <a:p>
            <a:r>
              <a:rPr lang="en-US" dirty="0" smtClean="0"/>
              <a:t>Bumper Stickers</a:t>
            </a:r>
          </a:p>
        </p:txBody>
      </p:sp>
      <p:sp>
        <p:nvSpPr>
          <p:cNvPr id="30724" name="Text Placeholder 11"/>
          <p:cNvSpPr>
            <a:spLocks noGrp="1"/>
          </p:cNvSpPr>
          <p:nvPr>
            <p:ph type="body" idx="1"/>
          </p:nvPr>
        </p:nvSpPr>
        <p:spPr>
          <a:xfrm>
            <a:off x="0" y="1752600"/>
            <a:ext cx="9144000" cy="381000"/>
          </a:xfrm>
        </p:spPr>
        <p:txBody>
          <a:bodyPr/>
          <a:lstStyle/>
          <a:p>
            <a:pPr algn="ctr" eaLnBrk="1" hangingPunct="1"/>
            <a:r>
              <a:rPr lang="en-US" sz="2100" dirty="0" smtClean="0"/>
              <a:t>       </a:t>
            </a:r>
            <a:endParaRPr lang="en-US" sz="2100" b="0" dirty="0" smtClean="0"/>
          </a:p>
        </p:txBody>
      </p:sp>
      <p:sp>
        <p:nvSpPr>
          <p:cNvPr id="30725" name="Content Placeholder 14"/>
          <p:cNvSpPr>
            <a:spLocks noGrp="1"/>
          </p:cNvSpPr>
          <p:nvPr>
            <p:ph sz="quarter" idx="4"/>
          </p:nvPr>
        </p:nvSpPr>
        <p:spPr>
          <a:xfrm>
            <a:off x="0" y="6172200"/>
            <a:ext cx="9144000" cy="563563"/>
          </a:xfrm>
        </p:spPr>
        <p:txBody>
          <a:bodyPr/>
          <a:lstStyle/>
          <a:p>
            <a:pPr algn="ctr">
              <a:buNone/>
            </a:pPr>
            <a:r>
              <a:rPr lang="en-US" sz="2100" dirty="0" smtClean="0"/>
              <a:t>Courtesy of CA Dept. of Corrections and Rehabilitation Bulletin 01/11/2011</a:t>
            </a:r>
          </a:p>
        </p:txBody>
      </p:sp>
      <p:pic>
        <p:nvPicPr>
          <p:cNvPr id="120834" name="Picture 2"/>
          <p:cNvPicPr>
            <a:picLocks noChangeAspect="1" noChangeArrowheads="1"/>
          </p:cNvPicPr>
          <p:nvPr/>
        </p:nvPicPr>
        <p:blipFill>
          <a:blip r:embed="rId3" cstate="print"/>
          <a:srcRect/>
          <a:stretch>
            <a:fillRect/>
          </a:stretch>
        </p:blipFill>
        <p:spPr bwMode="auto">
          <a:xfrm>
            <a:off x="304800" y="2590800"/>
            <a:ext cx="8397875" cy="3429000"/>
          </a:xfrm>
          <a:prstGeom prst="rect">
            <a:avLst/>
          </a:prstGeom>
          <a:noFill/>
          <a:ln w="9525">
            <a:noFill/>
            <a:miter lim="800000"/>
            <a:headEnd/>
            <a:tailEnd/>
          </a:ln>
        </p:spPr>
      </p:pic>
    </p:spTree>
    <p:extLst>
      <p:ext uri="{BB962C8B-B14F-4D97-AF65-F5344CB8AC3E}">
        <p14:creationId xmlns:p14="http://schemas.microsoft.com/office/powerpoint/2010/main" val="12789081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0834"/>
                                        </p:tgtEl>
                                        <p:attrNameLst>
                                          <p:attrName>style.visibility</p:attrName>
                                        </p:attrNameLst>
                                      </p:cBhvr>
                                      <p:to>
                                        <p:strVal val="visible"/>
                                      </p:to>
                                    </p:set>
                                    <p:animEffect transition="in" filter="dissolve">
                                      <p:cBhvr>
                                        <p:cTn id="7" dur="500"/>
                                        <p:tgtEl>
                                          <p:spTgt spid="1208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25">
                                            <p:txEl>
                                              <p:pRg st="0" end="0"/>
                                            </p:txEl>
                                          </p:spTgt>
                                        </p:tgtEl>
                                        <p:attrNameLst>
                                          <p:attrName>style.visibility</p:attrName>
                                        </p:attrNameLst>
                                      </p:cBhvr>
                                      <p:to>
                                        <p:strVal val="visible"/>
                                      </p:to>
                                    </p:set>
                                    <p:animEffect transition="in" filter="dissolve">
                                      <p:cBhvr>
                                        <p:cTn id="12" dur="500"/>
                                        <p:tgtEl>
                                          <p:spTgt spid="307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6400800" cy="790216"/>
          </a:xfrm>
        </p:spPr>
        <p:txBody>
          <a:bodyPr/>
          <a:lstStyle/>
          <a:p>
            <a:r>
              <a:rPr lang="en-US" dirty="0"/>
              <a:t>Uniform Commercial </a:t>
            </a:r>
            <a:r>
              <a:rPr lang="en-US" dirty="0" smtClean="0"/>
              <a:t>Code - UCC</a:t>
            </a:r>
            <a:endParaRPr lang="en-US" dirty="0"/>
          </a:p>
        </p:txBody>
      </p:sp>
      <p:sp>
        <p:nvSpPr>
          <p:cNvPr id="3" name="Content Placeholder 2"/>
          <p:cNvSpPr>
            <a:spLocks noGrp="1"/>
          </p:cNvSpPr>
          <p:nvPr>
            <p:ph idx="1"/>
          </p:nvPr>
        </p:nvSpPr>
        <p:spPr>
          <a:xfrm>
            <a:off x="685800" y="1981200"/>
            <a:ext cx="7772400" cy="4648200"/>
          </a:xfrm>
        </p:spPr>
        <p:txBody>
          <a:bodyPr/>
          <a:lstStyle/>
          <a:p>
            <a:r>
              <a:rPr lang="en-US" dirty="0" smtClean="0"/>
              <a:t>UCC –Uniform </a:t>
            </a:r>
            <a:r>
              <a:rPr lang="en-US" dirty="0"/>
              <a:t>Commercial </a:t>
            </a:r>
            <a:r>
              <a:rPr lang="en-US" dirty="0" smtClean="0"/>
              <a:t>Code </a:t>
            </a:r>
          </a:p>
          <a:p>
            <a:endParaRPr lang="en-US" dirty="0"/>
          </a:p>
          <a:p>
            <a:r>
              <a:rPr lang="en-US" dirty="0" smtClean="0"/>
              <a:t>First </a:t>
            </a:r>
            <a:r>
              <a:rPr lang="en-US" dirty="0"/>
              <a:t>published in 1952, is one of a number of uniform acts that have been promulgated with the goal of harmonizing the law of sales and other </a:t>
            </a:r>
            <a:r>
              <a:rPr lang="en-US" u="sng" dirty="0"/>
              <a:t>commercial transactions </a:t>
            </a:r>
            <a:r>
              <a:rPr lang="en-US" dirty="0"/>
              <a:t>across the United States of America (U.S.) through UCC adoption by all 50 states, the District of Columbia, and the U.S. territories.</a:t>
            </a: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4919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6400800" cy="445507"/>
          </a:xfrm>
        </p:spPr>
        <p:txBody>
          <a:bodyPr/>
          <a:lstStyle/>
          <a:p>
            <a:r>
              <a:rPr lang="en-US" dirty="0"/>
              <a:t>Window Stickers</a:t>
            </a:r>
          </a:p>
        </p:txBody>
      </p:sp>
      <p:sp>
        <p:nvSpPr>
          <p:cNvPr id="3" name="Content Placeholder 2"/>
          <p:cNvSpPr>
            <a:spLocks noGrp="1"/>
          </p:cNvSpPr>
          <p:nvPr>
            <p:ph idx="1"/>
          </p:nvPr>
        </p:nvSpPr>
        <p:spPr>
          <a:xfrm>
            <a:off x="685800" y="1981200"/>
            <a:ext cx="7772400" cy="76200"/>
          </a:xfrm>
        </p:spPr>
        <p:txBody>
          <a:bodyPr/>
          <a:lstStyle/>
          <a:p>
            <a:r>
              <a:rPr lang="en-US" dirty="0"/>
              <a:t>Republic of Texas </a:t>
            </a:r>
            <a:r>
              <a:rPr lang="en-US" dirty="0" smtClean="0"/>
              <a:t>can </a:t>
            </a:r>
            <a:r>
              <a:rPr lang="en-US" dirty="0"/>
              <a:t>have different </a:t>
            </a:r>
            <a:r>
              <a:rPr lang="en-US" dirty="0" smtClean="0"/>
              <a:t>connotations</a:t>
            </a:r>
          </a:p>
          <a:p>
            <a:endParaRPr lang="en-US" dirty="0"/>
          </a:p>
          <a:p>
            <a:endParaRPr lang="en-US" dirty="0"/>
          </a:p>
        </p:txBody>
      </p:sp>
      <p:pic>
        <p:nvPicPr>
          <p:cNvPr id="4" name="Picture 2" descr="C:\Documents and Settings\GBL\Desktop\sovereignauthority.jpg"/>
          <p:cNvPicPr>
            <a:picLocks noChangeAspect="1" noChangeArrowheads="1"/>
          </p:cNvPicPr>
          <p:nvPr/>
        </p:nvPicPr>
        <p:blipFill>
          <a:blip r:embed="rId2" cstate="print"/>
          <a:srcRect/>
          <a:stretch>
            <a:fillRect/>
          </a:stretch>
        </p:blipFill>
        <p:spPr bwMode="auto">
          <a:xfrm>
            <a:off x="2514600" y="2667000"/>
            <a:ext cx="3229296" cy="2930157"/>
          </a:xfrm>
          <a:prstGeom prst="rect">
            <a:avLst/>
          </a:prstGeom>
          <a:noFill/>
        </p:spPr>
      </p:pic>
    </p:spTree>
    <p:extLst>
      <p:ext uri="{BB962C8B-B14F-4D97-AF65-F5344CB8AC3E}">
        <p14:creationId xmlns:p14="http://schemas.microsoft.com/office/powerpoint/2010/main" val="4106676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400800" cy="445507"/>
          </a:xfrm>
        </p:spPr>
        <p:txBody>
          <a:bodyPr/>
          <a:lstStyle/>
          <a:p>
            <a:r>
              <a:rPr lang="en-US" dirty="0"/>
              <a:t>Lettering on Vehicle</a:t>
            </a:r>
          </a:p>
        </p:txBody>
      </p:sp>
      <p:sp>
        <p:nvSpPr>
          <p:cNvPr id="3" name="Content Placeholder 2"/>
          <p:cNvSpPr>
            <a:spLocks noGrp="1"/>
          </p:cNvSpPr>
          <p:nvPr>
            <p:ph idx="1"/>
          </p:nvPr>
        </p:nvSpPr>
        <p:spPr>
          <a:xfrm>
            <a:off x="685800" y="1981200"/>
            <a:ext cx="7772400" cy="3733800"/>
          </a:xfrm>
        </p:spPr>
        <p:txBody>
          <a:bodyPr/>
          <a:lstStyle/>
          <a:p>
            <a:r>
              <a:rPr lang="en-US" dirty="0"/>
              <a:t>Lettering on Vehicle stating </a:t>
            </a:r>
            <a:endParaRPr lang="en-US" dirty="0" smtClean="0"/>
          </a:p>
          <a:p>
            <a:pPr lvl="1"/>
            <a:r>
              <a:rPr lang="en-US" dirty="0"/>
              <a:t>“This is not a commercial </a:t>
            </a:r>
            <a:r>
              <a:rPr lang="en-US" dirty="0" smtClean="0"/>
              <a:t>vehicle</a:t>
            </a:r>
            <a:r>
              <a:rPr lang="en-US" dirty="0"/>
              <a:t>”</a:t>
            </a:r>
          </a:p>
          <a:p>
            <a:pPr lvl="1"/>
            <a:r>
              <a:rPr lang="en-US" dirty="0"/>
              <a:t>“Not Subject to Arrest or </a:t>
            </a:r>
            <a:r>
              <a:rPr lang="en-US" dirty="0" smtClean="0"/>
              <a:t>Seizure”</a:t>
            </a:r>
            <a:endParaRPr lang="en-US" dirty="0"/>
          </a:p>
          <a:p>
            <a:endParaRPr lang="en-US" dirty="0"/>
          </a:p>
        </p:txBody>
      </p:sp>
    </p:spTree>
    <p:extLst>
      <p:ext uri="{BB962C8B-B14F-4D97-AF65-F5344CB8AC3E}">
        <p14:creationId xmlns:p14="http://schemas.microsoft.com/office/powerpoint/2010/main" val="1230616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400800" cy="445507"/>
          </a:xfrm>
        </p:spPr>
        <p:txBody>
          <a:bodyPr/>
          <a:lstStyle/>
          <a:p>
            <a:r>
              <a:rPr lang="en-US" dirty="0"/>
              <a:t>Initial Contact</a:t>
            </a:r>
          </a:p>
        </p:txBody>
      </p:sp>
      <p:sp>
        <p:nvSpPr>
          <p:cNvPr id="3" name="Content Placeholder 2"/>
          <p:cNvSpPr>
            <a:spLocks noGrp="1"/>
          </p:cNvSpPr>
          <p:nvPr>
            <p:ph idx="1"/>
          </p:nvPr>
        </p:nvSpPr>
        <p:spPr>
          <a:xfrm>
            <a:off x="685800" y="1981200"/>
            <a:ext cx="7772400" cy="4114800"/>
          </a:xfrm>
        </p:spPr>
        <p:txBody>
          <a:bodyPr/>
          <a:lstStyle/>
          <a:p>
            <a:pPr marL="0" indent="0">
              <a:buNone/>
            </a:pPr>
            <a:r>
              <a:rPr lang="en-US" dirty="0"/>
              <a:t>Statements such as</a:t>
            </a:r>
          </a:p>
          <a:p>
            <a:r>
              <a:rPr lang="en-US" dirty="0" smtClean="0"/>
              <a:t>“I </a:t>
            </a:r>
            <a:r>
              <a:rPr lang="en-US" dirty="0"/>
              <a:t>am a free man travelling upon the </a:t>
            </a:r>
            <a:r>
              <a:rPr lang="en-US" dirty="0" smtClean="0"/>
              <a:t>land</a:t>
            </a:r>
            <a:r>
              <a:rPr lang="en-US" dirty="0"/>
              <a:t>.</a:t>
            </a:r>
            <a:r>
              <a:rPr lang="en-US" dirty="0" smtClean="0"/>
              <a:t>”</a:t>
            </a:r>
            <a:endParaRPr lang="en-US" dirty="0"/>
          </a:p>
          <a:p>
            <a:r>
              <a:rPr lang="en-US" dirty="0" smtClean="0"/>
              <a:t>“I </a:t>
            </a:r>
            <a:r>
              <a:rPr lang="en-US" dirty="0"/>
              <a:t>do not believe I or my vehicle are subject to your jurisdiction.” </a:t>
            </a:r>
            <a:endParaRPr lang="en-US" dirty="0" smtClean="0"/>
          </a:p>
          <a:p>
            <a:pPr marL="0" indent="0">
              <a:buNone/>
            </a:pPr>
            <a:endParaRPr lang="en-US" dirty="0" smtClean="0"/>
          </a:p>
          <a:p>
            <a:pPr marL="0" indent="0">
              <a:buNone/>
            </a:pPr>
            <a:r>
              <a:rPr lang="en-US" dirty="0" smtClean="0"/>
              <a:t>Questions </a:t>
            </a:r>
            <a:r>
              <a:rPr lang="en-US" dirty="0"/>
              <a:t>such as</a:t>
            </a:r>
          </a:p>
          <a:p>
            <a:r>
              <a:rPr lang="en-US" dirty="0"/>
              <a:t>“What authority do you have to question a sovereign?”</a:t>
            </a:r>
          </a:p>
          <a:p>
            <a:r>
              <a:rPr lang="en-US" dirty="0"/>
              <a:t>“Is a </a:t>
            </a:r>
            <a:r>
              <a:rPr lang="en-US" dirty="0" smtClean="0"/>
              <a:t>driver’s </a:t>
            </a:r>
            <a:r>
              <a:rPr lang="en-US" dirty="0"/>
              <a:t>license required of a sovereign?”</a:t>
            </a:r>
          </a:p>
          <a:p>
            <a:pPr marL="0" indent="0">
              <a:buNone/>
            </a:pPr>
            <a:endParaRPr lang="en-US" dirty="0"/>
          </a:p>
        </p:txBody>
      </p:sp>
    </p:spTree>
    <p:extLst>
      <p:ext uri="{BB962C8B-B14F-4D97-AF65-F5344CB8AC3E}">
        <p14:creationId xmlns:p14="http://schemas.microsoft.com/office/powerpoint/2010/main" val="1730179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400800" cy="445507"/>
          </a:xfrm>
        </p:spPr>
        <p:txBody>
          <a:bodyPr/>
          <a:lstStyle/>
          <a:p>
            <a:r>
              <a:rPr lang="en-US" dirty="0"/>
              <a:t>Initial Contact</a:t>
            </a:r>
          </a:p>
        </p:txBody>
      </p:sp>
      <p:sp>
        <p:nvSpPr>
          <p:cNvPr id="3" name="Content Placeholder 2"/>
          <p:cNvSpPr>
            <a:spLocks noGrp="1"/>
          </p:cNvSpPr>
          <p:nvPr>
            <p:ph idx="1"/>
          </p:nvPr>
        </p:nvSpPr>
        <p:spPr>
          <a:xfrm>
            <a:off x="685800" y="1981200"/>
            <a:ext cx="7772400" cy="3962400"/>
          </a:xfrm>
        </p:spPr>
        <p:txBody>
          <a:bodyPr/>
          <a:lstStyle/>
          <a:p>
            <a:r>
              <a:rPr lang="en-US" dirty="0"/>
              <a:t>Will attempt to provide voluminous paperwork to show sovereignty </a:t>
            </a:r>
            <a:endParaRPr lang="en-US" dirty="0" smtClean="0"/>
          </a:p>
          <a:p>
            <a:pPr marL="0" indent="0">
              <a:buNone/>
            </a:pPr>
            <a:endParaRPr lang="en-US" dirty="0"/>
          </a:p>
          <a:p>
            <a:r>
              <a:rPr lang="en-US" dirty="0"/>
              <a:t>Official appearance, such as the </a:t>
            </a:r>
            <a:r>
              <a:rPr lang="en-US" dirty="0" smtClean="0"/>
              <a:t>Apostille</a:t>
            </a:r>
          </a:p>
          <a:p>
            <a:pPr marL="0" indent="0">
              <a:buNone/>
            </a:pPr>
            <a:endParaRPr lang="en-US" dirty="0"/>
          </a:p>
          <a:p>
            <a:r>
              <a:rPr lang="en-US" dirty="0"/>
              <a:t>Documents will many times have red ink or markings, or thumbprint in </a:t>
            </a:r>
            <a:r>
              <a:rPr lang="en-US" dirty="0" smtClean="0"/>
              <a:t>blood</a:t>
            </a:r>
          </a:p>
          <a:p>
            <a:pPr marL="0" indent="0">
              <a:buNone/>
            </a:pPr>
            <a:endParaRPr lang="en-US" dirty="0"/>
          </a:p>
          <a:p>
            <a:r>
              <a:rPr lang="en-US" dirty="0"/>
              <a:t>Remember video from West Memphis PD</a:t>
            </a:r>
          </a:p>
          <a:p>
            <a:endParaRPr lang="en-US" dirty="0"/>
          </a:p>
        </p:txBody>
      </p:sp>
    </p:spTree>
    <p:extLst>
      <p:ext uri="{BB962C8B-B14F-4D97-AF65-F5344CB8AC3E}">
        <p14:creationId xmlns:p14="http://schemas.microsoft.com/office/powerpoint/2010/main" val="1629692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400800" cy="445507"/>
          </a:xfrm>
        </p:spPr>
        <p:txBody>
          <a:bodyPr/>
          <a:lstStyle/>
          <a:p>
            <a:r>
              <a:rPr lang="en-US" dirty="0"/>
              <a:t>Initial Contact </a:t>
            </a:r>
          </a:p>
        </p:txBody>
      </p:sp>
      <p:sp>
        <p:nvSpPr>
          <p:cNvPr id="3" name="Content Placeholder 2"/>
          <p:cNvSpPr>
            <a:spLocks noGrp="1"/>
          </p:cNvSpPr>
          <p:nvPr>
            <p:ph idx="1"/>
          </p:nvPr>
        </p:nvSpPr>
        <p:spPr>
          <a:xfrm>
            <a:off x="685800" y="1981200"/>
            <a:ext cx="7772400" cy="4191000"/>
          </a:xfrm>
        </p:spPr>
        <p:txBody>
          <a:bodyPr/>
          <a:lstStyle/>
          <a:p>
            <a:r>
              <a:rPr lang="en-US" dirty="0" smtClean="0"/>
              <a:t>USE CAUTION </a:t>
            </a:r>
          </a:p>
          <a:p>
            <a:pPr marL="0" indent="0">
              <a:buNone/>
            </a:pPr>
            <a:endParaRPr lang="en-US" dirty="0" smtClean="0"/>
          </a:p>
          <a:p>
            <a:r>
              <a:rPr lang="en-US" dirty="0"/>
              <a:t>Know that your life could be in </a:t>
            </a:r>
            <a:r>
              <a:rPr lang="en-US" dirty="0" smtClean="0"/>
              <a:t>danger</a:t>
            </a:r>
          </a:p>
          <a:p>
            <a:pPr marL="0" indent="0">
              <a:buNone/>
            </a:pPr>
            <a:endParaRPr lang="en-US" dirty="0"/>
          </a:p>
          <a:p>
            <a:r>
              <a:rPr lang="en-US" dirty="0"/>
              <a:t>You do not know what point of radicalization that you will </a:t>
            </a:r>
            <a:r>
              <a:rPr lang="en-US" dirty="0" smtClean="0"/>
              <a:t>encounter</a:t>
            </a:r>
          </a:p>
          <a:p>
            <a:pPr marL="0" indent="0">
              <a:buNone/>
            </a:pPr>
            <a:endParaRPr lang="en-US" dirty="0"/>
          </a:p>
          <a:p>
            <a:r>
              <a:rPr lang="en-US" dirty="0"/>
              <a:t>Always maintain tactical </a:t>
            </a:r>
            <a:r>
              <a:rPr lang="en-US" dirty="0" smtClean="0"/>
              <a:t>advantage</a:t>
            </a:r>
          </a:p>
          <a:p>
            <a:pPr marL="0" indent="0">
              <a:buNone/>
            </a:pPr>
            <a:endParaRPr lang="en-US" dirty="0"/>
          </a:p>
          <a:p>
            <a:r>
              <a:rPr lang="en-US" dirty="0"/>
              <a:t>Put your ego in check</a:t>
            </a:r>
          </a:p>
          <a:p>
            <a:endParaRPr lang="en-US" dirty="0"/>
          </a:p>
        </p:txBody>
      </p:sp>
    </p:spTree>
    <p:extLst>
      <p:ext uri="{BB962C8B-B14F-4D97-AF65-F5344CB8AC3E}">
        <p14:creationId xmlns:p14="http://schemas.microsoft.com/office/powerpoint/2010/main" val="2523670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dissolv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6400800" cy="445507"/>
          </a:xfrm>
        </p:spPr>
        <p:txBody>
          <a:bodyPr/>
          <a:lstStyle/>
          <a:p>
            <a:r>
              <a:rPr lang="en-US" dirty="0"/>
              <a:t>Sovereign Beliefs</a:t>
            </a:r>
          </a:p>
        </p:txBody>
      </p:sp>
      <p:sp>
        <p:nvSpPr>
          <p:cNvPr id="3" name="Content Placeholder 2"/>
          <p:cNvSpPr>
            <a:spLocks noGrp="1"/>
          </p:cNvSpPr>
          <p:nvPr>
            <p:ph idx="1"/>
          </p:nvPr>
        </p:nvSpPr>
        <p:spPr/>
        <p:txBody>
          <a:bodyPr/>
          <a:lstStyle/>
          <a:p>
            <a:pPr marL="0" indent="0">
              <a:buNone/>
            </a:pPr>
            <a:r>
              <a:rPr lang="en-US" dirty="0"/>
              <a:t>Sovereign citizens do not believe in toll roads, maintaining state-</a:t>
            </a:r>
          </a:p>
          <a:p>
            <a:pPr marL="0" indent="0">
              <a:buNone/>
            </a:pPr>
            <a:r>
              <a:rPr lang="en-US" dirty="0"/>
              <a:t>issued driver’s licenses, or registering their vehicles, claiming </a:t>
            </a:r>
            <a:r>
              <a:rPr lang="en-US" dirty="0" smtClean="0"/>
              <a:t>that utilization </a:t>
            </a:r>
            <a:r>
              <a:rPr lang="en-US" dirty="0"/>
              <a:t>of roadways is a Constitutional right under the </a:t>
            </a:r>
            <a:r>
              <a:rPr lang="en-US" dirty="0" smtClean="0"/>
              <a:t>14</a:t>
            </a:r>
            <a:r>
              <a:rPr lang="en-US" baseline="30000" dirty="0" smtClean="0"/>
              <a:t>th</a:t>
            </a:r>
            <a:r>
              <a:rPr lang="en-US" dirty="0" smtClean="0"/>
              <a:t> Amendment </a:t>
            </a:r>
            <a:r>
              <a:rPr lang="en-US" dirty="0"/>
              <a:t>and/or is a God-given right and cannot be regulated </a:t>
            </a:r>
            <a:r>
              <a:rPr lang="en-US" dirty="0" smtClean="0"/>
              <a:t>by the government.</a:t>
            </a:r>
          </a:p>
          <a:p>
            <a:pPr marL="0" indent="0" algn="r">
              <a:buNone/>
            </a:pPr>
            <a:endParaRPr lang="en-US" dirty="0" smtClean="0"/>
          </a:p>
          <a:p>
            <a:pPr marL="0" indent="0" algn="r">
              <a:buNone/>
            </a:pPr>
            <a:r>
              <a:rPr lang="en-US" dirty="0" smtClean="0"/>
              <a:t>FBI </a:t>
            </a:r>
            <a:r>
              <a:rPr lang="en-US" dirty="0"/>
              <a:t>Situational Report June 28, 2011</a:t>
            </a:r>
          </a:p>
          <a:p>
            <a:pPr marL="0" indent="0">
              <a:buNone/>
            </a:pPr>
            <a:endParaRPr lang="en-US" dirty="0"/>
          </a:p>
          <a:p>
            <a:endParaRPr lang="en-US" dirty="0"/>
          </a:p>
        </p:txBody>
      </p:sp>
    </p:spTree>
    <p:extLst>
      <p:ext uri="{BB962C8B-B14F-4D97-AF65-F5344CB8AC3E}">
        <p14:creationId xmlns:p14="http://schemas.microsoft.com/office/powerpoint/2010/main" val="2792371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400800" cy="445507"/>
          </a:xfrm>
        </p:spPr>
        <p:txBody>
          <a:bodyPr/>
          <a:lstStyle/>
          <a:p>
            <a:r>
              <a:rPr lang="en-US" dirty="0"/>
              <a:t>Sovereign Beliefs</a:t>
            </a:r>
          </a:p>
        </p:txBody>
      </p:sp>
      <p:sp>
        <p:nvSpPr>
          <p:cNvPr id="3" name="Content Placeholder 2"/>
          <p:cNvSpPr>
            <a:spLocks noGrp="1"/>
          </p:cNvSpPr>
          <p:nvPr>
            <p:ph idx="1"/>
          </p:nvPr>
        </p:nvSpPr>
        <p:spPr/>
        <p:txBody>
          <a:bodyPr/>
          <a:lstStyle/>
          <a:p>
            <a:pPr marL="0" indent="0">
              <a:buNone/>
            </a:pPr>
            <a:r>
              <a:rPr lang="en-US" dirty="0"/>
              <a:t>Sovereign citizens may recite rhetoric which appears to </a:t>
            </a:r>
            <a:r>
              <a:rPr lang="en-US" dirty="0" smtClean="0"/>
              <a:t>be memorized</a:t>
            </a:r>
            <a:r>
              <a:rPr lang="en-US" dirty="0"/>
              <a:t>, refuse to provide identification and </a:t>
            </a:r>
            <a:r>
              <a:rPr lang="en-US" dirty="0" smtClean="0"/>
              <a:t>insurance documents</a:t>
            </a:r>
            <a:r>
              <a:rPr lang="en-US" dirty="0"/>
              <a:t>, claim the officer is violating the sovereign </a:t>
            </a:r>
            <a:r>
              <a:rPr lang="en-US" dirty="0" smtClean="0"/>
              <a:t>citizen’s constitutional </a:t>
            </a:r>
            <a:r>
              <a:rPr lang="en-US" dirty="0"/>
              <a:t>rights by issuing a ticket, and/or insist </a:t>
            </a:r>
            <a:r>
              <a:rPr lang="en-US" dirty="0" smtClean="0"/>
              <a:t>law enforcement </a:t>
            </a:r>
            <a:r>
              <a:rPr lang="en-US" dirty="0"/>
              <a:t>officers sign documents provided by the sovereign  </a:t>
            </a:r>
            <a:r>
              <a:rPr lang="en-US" dirty="0" smtClean="0"/>
              <a:t>citizen</a:t>
            </a:r>
            <a:r>
              <a:rPr lang="en-US" dirty="0"/>
              <a:t>. When signing a citation, sovereign citizens may </a:t>
            </a:r>
            <a:r>
              <a:rPr lang="en-US" dirty="0" smtClean="0"/>
              <a:t>write “reservation </a:t>
            </a:r>
            <a:r>
              <a:rPr lang="en-US" dirty="0"/>
              <a:t>of rights” or “all rights reserved” in addition to </a:t>
            </a:r>
            <a:r>
              <a:rPr lang="en-US" dirty="0" smtClean="0"/>
              <a:t>their signature</a:t>
            </a:r>
            <a:r>
              <a:rPr lang="en-US" dirty="0"/>
              <a:t>, which they believe nullifies their signature.</a:t>
            </a:r>
          </a:p>
          <a:p>
            <a:pPr marL="0" indent="0">
              <a:buNone/>
            </a:pPr>
            <a:endParaRPr lang="en-US" dirty="0" smtClean="0"/>
          </a:p>
          <a:p>
            <a:pPr marL="0" indent="0" algn="r">
              <a:buNone/>
            </a:pPr>
            <a:r>
              <a:rPr lang="en-US" dirty="0" smtClean="0"/>
              <a:t>FBI </a:t>
            </a:r>
            <a:r>
              <a:rPr lang="en-US" dirty="0"/>
              <a:t>Situational Report June 28, 2011</a:t>
            </a:r>
          </a:p>
          <a:p>
            <a:endParaRPr lang="en-US" dirty="0"/>
          </a:p>
        </p:txBody>
      </p:sp>
    </p:spTree>
    <p:extLst>
      <p:ext uri="{BB962C8B-B14F-4D97-AF65-F5344CB8AC3E}">
        <p14:creationId xmlns:p14="http://schemas.microsoft.com/office/powerpoint/2010/main" val="2177059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6400800" cy="445507"/>
          </a:xfrm>
        </p:spPr>
        <p:txBody>
          <a:bodyPr/>
          <a:lstStyle/>
          <a:p>
            <a:r>
              <a:rPr lang="en-US" dirty="0"/>
              <a:t>Sovereign Beliefs</a:t>
            </a:r>
          </a:p>
        </p:txBody>
      </p:sp>
      <p:sp>
        <p:nvSpPr>
          <p:cNvPr id="3" name="Content Placeholder 2"/>
          <p:cNvSpPr>
            <a:spLocks noGrp="1"/>
          </p:cNvSpPr>
          <p:nvPr>
            <p:ph idx="1"/>
          </p:nvPr>
        </p:nvSpPr>
        <p:spPr/>
        <p:txBody>
          <a:bodyPr/>
          <a:lstStyle/>
          <a:p>
            <a:pPr marL="0" indent="0">
              <a:buNone/>
            </a:pPr>
            <a:r>
              <a:rPr lang="en-US" dirty="0" smtClean="0"/>
              <a:t>In </a:t>
            </a:r>
            <a:r>
              <a:rPr lang="en-US" dirty="0"/>
              <a:t>April 2010, an identified US Person 1 was stopped by a San Antonio </a:t>
            </a:r>
            <a:r>
              <a:rPr lang="en-US" dirty="0" smtClean="0"/>
              <a:t>Police </a:t>
            </a:r>
            <a:r>
              <a:rPr lang="en-US" dirty="0"/>
              <a:t>Department (SAPD) officer for a speeding violation in </a:t>
            </a:r>
            <a:r>
              <a:rPr lang="en-US" dirty="0" smtClean="0"/>
              <a:t>San Antonio</a:t>
            </a:r>
            <a:r>
              <a:rPr lang="en-US" dirty="0"/>
              <a:t>, Texas. When the officer asked for US Person 1 </a:t>
            </a:r>
            <a:r>
              <a:rPr lang="en-US" dirty="0" smtClean="0"/>
              <a:t>driver’s license</a:t>
            </a:r>
            <a:r>
              <a:rPr lang="en-US" dirty="0"/>
              <a:t>, US Person 1 refused to roll down his window and told </a:t>
            </a:r>
            <a:r>
              <a:rPr lang="en-US" dirty="0" smtClean="0"/>
              <a:t>the officer </a:t>
            </a:r>
            <a:r>
              <a:rPr lang="en-US" dirty="0"/>
              <a:t>he did not have to provide any information because it was not </a:t>
            </a:r>
            <a:r>
              <a:rPr lang="en-US" dirty="0" smtClean="0"/>
              <a:t>a law</a:t>
            </a:r>
            <a:r>
              <a:rPr lang="en-US" dirty="0"/>
              <a:t>. US Person 1 then rolled his window down a very small amount </a:t>
            </a:r>
            <a:r>
              <a:rPr lang="en-US" dirty="0" smtClean="0"/>
              <a:t>and stated </a:t>
            </a:r>
            <a:r>
              <a:rPr lang="en-US" dirty="0"/>
              <a:t>he was in fear of his life, claiming the officer had a gun to </a:t>
            </a:r>
            <a:r>
              <a:rPr lang="en-US" dirty="0" smtClean="0"/>
              <a:t>assault him</a:t>
            </a:r>
            <a:r>
              <a:rPr lang="en-US" dirty="0"/>
              <a:t>. </a:t>
            </a:r>
          </a:p>
          <a:p>
            <a:pPr marL="0" indent="0">
              <a:buNone/>
            </a:pPr>
            <a:endParaRPr lang="en-US" b="1" dirty="0" smtClean="0"/>
          </a:p>
          <a:p>
            <a:pPr marL="0" indent="0" algn="r">
              <a:buNone/>
            </a:pPr>
            <a:r>
              <a:rPr lang="en-US" dirty="0"/>
              <a:t>FBI Situational Report June 28, 2011</a:t>
            </a:r>
          </a:p>
          <a:p>
            <a:pPr marL="0" indent="0" algn="r">
              <a:buNone/>
            </a:pPr>
            <a:endParaRPr lang="en-US" b="1" dirty="0"/>
          </a:p>
        </p:txBody>
      </p:sp>
    </p:spTree>
    <p:extLst>
      <p:ext uri="{BB962C8B-B14F-4D97-AF65-F5344CB8AC3E}">
        <p14:creationId xmlns:p14="http://schemas.microsoft.com/office/powerpoint/2010/main" val="2794386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400800" cy="445507"/>
          </a:xfrm>
        </p:spPr>
        <p:txBody>
          <a:bodyPr/>
          <a:lstStyle/>
          <a:p>
            <a:r>
              <a:rPr lang="en-US" dirty="0" smtClean="0"/>
              <a:t>Addison PD Traffic Stop</a:t>
            </a:r>
            <a:endParaRPr lang="en-US" dirty="0"/>
          </a:p>
        </p:txBody>
      </p:sp>
      <p:pic>
        <p:nvPicPr>
          <p:cNvPr id="4" name="uVd8fpkv45Y"/>
          <p:cNvPicPr>
            <a:picLocks noGrp="1" noRot="1" noChangeAspect="1"/>
          </p:cNvPicPr>
          <p:nvPr>
            <p:ph idx="1"/>
            <a:videoFile r:link="rId1"/>
          </p:nvPr>
        </p:nvPicPr>
        <p:blipFill>
          <a:blip r:embed="rId4"/>
          <a:stretch>
            <a:fillRect/>
          </a:stretch>
        </p:blipFill>
        <p:spPr>
          <a:xfrm>
            <a:off x="76200" y="1600200"/>
            <a:ext cx="8984701" cy="5029200"/>
          </a:xfrm>
          <a:prstGeom prst="rect">
            <a:avLst/>
          </a:prstGeom>
        </p:spPr>
      </p:pic>
    </p:spTree>
    <p:extLst>
      <p:ext uri="{BB962C8B-B14F-4D97-AF65-F5344CB8AC3E}">
        <p14:creationId xmlns:p14="http://schemas.microsoft.com/office/powerpoint/2010/main" val="1670190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400800" cy="445507"/>
          </a:xfrm>
        </p:spPr>
        <p:txBody>
          <a:bodyPr/>
          <a:lstStyle/>
          <a:p>
            <a:r>
              <a:rPr lang="en-US" dirty="0"/>
              <a:t>Action</a:t>
            </a:r>
          </a:p>
        </p:txBody>
      </p:sp>
      <p:sp>
        <p:nvSpPr>
          <p:cNvPr id="3" name="Content Placeholder 2"/>
          <p:cNvSpPr>
            <a:spLocks noGrp="1"/>
          </p:cNvSpPr>
          <p:nvPr>
            <p:ph idx="1"/>
          </p:nvPr>
        </p:nvSpPr>
        <p:spPr>
          <a:xfrm>
            <a:off x="685800" y="1981200"/>
            <a:ext cx="7772400" cy="3810000"/>
          </a:xfrm>
        </p:spPr>
        <p:txBody>
          <a:bodyPr/>
          <a:lstStyle/>
          <a:p>
            <a:r>
              <a:rPr lang="en-US" dirty="0"/>
              <a:t>KNOWLEDGE –  Be aware of agency policies</a:t>
            </a:r>
          </a:p>
          <a:p>
            <a:r>
              <a:rPr lang="en-US" dirty="0"/>
              <a:t>PLANNING - Know what actions you will or will not take before the confrontation occurs </a:t>
            </a:r>
            <a:endParaRPr lang="en-US" dirty="0" smtClean="0"/>
          </a:p>
          <a:p>
            <a:r>
              <a:rPr lang="en-US" dirty="0"/>
              <a:t>Whatever action you are going to take………..</a:t>
            </a:r>
          </a:p>
          <a:p>
            <a:pPr marL="457200" lvl="1" indent="0" algn="ctr">
              <a:buNone/>
            </a:pPr>
            <a:r>
              <a:rPr lang="en-US" dirty="0" smtClean="0"/>
              <a:t>	</a:t>
            </a:r>
            <a:r>
              <a:rPr lang="en-US" sz="3200" dirty="0" smtClean="0"/>
              <a:t>TAKE </a:t>
            </a:r>
            <a:r>
              <a:rPr lang="en-US" sz="3200" dirty="0"/>
              <a:t>IT!</a:t>
            </a:r>
          </a:p>
          <a:p>
            <a:pPr marL="457200" lvl="1" indent="0">
              <a:buNone/>
            </a:pPr>
            <a:endParaRPr lang="en-US" dirty="0"/>
          </a:p>
        </p:txBody>
      </p:sp>
    </p:spTree>
    <p:extLst>
      <p:ext uri="{BB962C8B-B14F-4D97-AF65-F5344CB8AC3E}">
        <p14:creationId xmlns:p14="http://schemas.microsoft.com/office/powerpoint/2010/main" val="3165792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400800" cy="445507"/>
          </a:xfrm>
        </p:spPr>
        <p:txBody>
          <a:bodyPr/>
          <a:lstStyle/>
          <a:p>
            <a:r>
              <a:rPr lang="en-US" dirty="0"/>
              <a:t>Documents</a:t>
            </a:r>
          </a:p>
        </p:txBody>
      </p:sp>
      <p:sp>
        <p:nvSpPr>
          <p:cNvPr id="3" name="Content Placeholder 2"/>
          <p:cNvSpPr>
            <a:spLocks noGrp="1"/>
          </p:cNvSpPr>
          <p:nvPr>
            <p:ph idx="1"/>
          </p:nvPr>
        </p:nvSpPr>
        <p:spPr>
          <a:xfrm>
            <a:off x="762000" y="1447800"/>
            <a:ext cx="7772400" cy="4648200"/>
          </a:xfrm>
        </p:spPr>
        <p:txBody>
          <a:bodyPr/>
          <a:lstStyle/>
          <a:p>
            <a:r>
              <a:rPr lang="en-US" dirty="0"/>
              <a:t>Sovereign citizens send copies of letters addressed to creditors and government agencies to the Office of the Attorney General (OAG) </a:t>
            </a:r>
            <a:endParaRPr lang="en-US" dirty="0" smtClean="0"/>
          </a:p>
          <a:p>
            <a:pPr marL="0" indent="0">
              <a:buNone/>
            </a:pPr>
            <a:endParaRPr lang="en-US" dirty="0" smtClean="0"/>
          </a:p>
          <a:p>
            <a:r>
              <a:rPr lang="en-US" dirty="0" smtClean="0"/>
              <a:t>No known statute for such requirement </a:t>
            </a:r>
          </a:p>
          <a:p>
            <a:pPr marL="0" indent="0">
              <a:buNone/>
            </a:pPr>
            <a:endParaRPr lang="en-US" dirty="0" smtClean="0"/>
          </a:p>
          <a:p>
            <a:r>
              <a:rPr lang="en-US" dirty="0"/>
              <a:t>Redemption essay states that Redeemers are encouraged to notify public </a:t>
            </a:r>
            <a:r>
              <a:rPr lang="en-US" dirty="0" smtClean="0"/>
              <a:t>officials</a:t>
            </a:r>
          </a:p>
          <a:p>
            <a:pPr marL="0" indent="0">
              <a:buNone/>
            </a:pPr>
            <a:endParaRPr lang="en-US" dirty="0" smtClean="0"/>
          </a:p>
          <a:p>
            <a:r>
              <a:rPr lang="en-US" dirty="0" smtClean="0"/>
              <a:t>Belief </a:t>
            </a:r>
            <a:r>
              <a:rPr lang="en-US" dirty="0"/>
              <a:t>that sovereigns recognize the Attorney General to be the highest authority in the s</a:t>
            </a:r>
            <a:r>
              <a:rPr lang="en-US" dirty="0" smtClean="0"/>
              <a:t>tate</a:t>
            </a:r>
          </a:p>
          <a:p>
            <a:pPr marL="0" indent="0">
              <a:buNone/>
            </a:pPr>
            <a:endParaRPr lang="en-US" dirty="0" smtClean="0"/>
          </a:p>
          <a:p>
            <a:r>
              <a:rPr lang="en-US" dirty="0" smtClean="0"/>
              <a:t>Letters </a:t>
            </a:r>
            <a:r>
              <a:rPr lang="en-US" dirty="0"/>
              <a:t>reviewed by OAG </a:t>
            </a:r>
            <a:r>
              <a:rPr lang="en-US" dirty="0" smtClean="0"/>
              <a:t>attorneys</a:t>
            </a:r>
            <a:r>
              <a:rPr lang="en-US" dirty="0"/>
              <a:t>, kept in Law Enforcement Division </a:t>
            </a:r>
            <a:endParaRPr lang="en-US" dirty="0" smtClean="0"/>
          </a:p>
          <a:p>
            <a:endParaRPr lang="en-US" dirty="0" smtClean="0"/>
          </a:p>
          <a:p>
            <a:endParaRPr lang="en-US" dirty="0"/>
          </a:p>
        </p:txBody>
      </p:sp>
    </p:spTree>
    <p:extLst>
      <p:ext uri="{BB962C8B-B14F-4D97-AF65-F5344CB8AC3E}">
        <p14:creationId xmlns:p14="http://schemas.microsoft.com/office/powerpoint/2010/main" val="1474303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dissolv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400800" cy="445507"/>
          </a:xfrm>
        </p:spPr>
        <p:txBody>
          <a:bodyPr/>
          <a:lstStyle/>
          <a:p>
            <a:r>
              <a:rPr lang="en-US" dirty="0"/>
              <a:t>Action</a:t>
            </a:r>
          </a:p>
        </p:txBody>
      </p:sp>
      <p:sp>
        <p:nvSpPr>
          <p:cNvPr id="3" name="Content Placeholder 2"/>
          <p:cNvSpPr>
            <a:spLocks noGrp="1"/>
          </p:cNvSpPr>
          <p:nvPr>
            <p:ph idx="1"/>
          </p:nvPr>
        </p:nvSpPr>
        <p:spPr>
          <a:xfrm>
            <a:off x="685800" y="1981200"/>
            <a:ext cx="7772400" cy="3733800"/>
          </a:xfrm>
        </p:spPr>
        <p:txBody>
          <a:bodyPr/>
          <a:lstStyle/>
          <a:p>
            <a:pPr marL="0" indent="0" algn="ctr">
              <a:buNone/>
            </a:pPr>
            <a:r>
              <a:rPr lang="en-US" dirty="0"/>
              <a:t>When you stop a sovereign citizen</a:t>
            </a:r>
            <a:r>
              <a:rPr lang="en-US" dirty="0" smtClean="0"/>
              <a:t>,</a:t>
            </a:r>
          </a:p>
          <a:p>
            <a:pPr marL="0" indent="0" algn="ctr">
              <a:buNone/>
            </a:pPr>
            <a:endParaRPr lang="en-US" dirty="0" smtClean="0"/>
          </a:p>
          <a:p>
            <a:pPr marL="0" indent="0" algn="ctr">
              <a:buNone/>
            </a:pPr>
            <a:r>
              <a:rPr lang="en-US" sz="3200" dirty="0" smtClean="0"/>
              <a:t>WHAT </a:t>
            </a:r>
            <a:r>
              <a:rPr lang="en-US" sz="3200" dirty="0"/>
              <a:t>WILL YOU DO?</a:t>
            </a:r>
          </a:p>
          <a:p>
            <a:pPr marL="0" indent="0">
              <a:buNone/>
            </a:pPr>
            <a:endParaRPr lang="en-US" dirty="0"/>
          </a:p>
          <a:p>
            <a:endParaRPr lang="en-US" dirty="0"/>
          </a:p>
        </p:txBody>
      </p:sp>
    </p:spTree>
    <p:extLst>
      <p:ext uri="{BB962C8B-B14F-4D97-AF65-F5344CB8AC3E}">
        <p14:creationId xmlns:p14="http://schemas.microsoft.com/office/powerpoint/2010/main" val="733416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1"/>
          <p:cNvSpPr>
            <a:spLocks noGrp="1"/>
          </p:cNvSpPr>
          <p:nvPr>
            <p:ph type="title"/>
          </p:nvPr>
        </p:nvSpPr>
        <p:spPr>
          <a:xfrm>
            <a:off x="1219200" y="228600"/>
            <a:ext cx="7239000" cy="445507"/>
          </a:xfrm>
        </p:spPr>
        <p:txBody>
          <a:bodyPr/>
          <a:lstStyle/>
          <a:p>
            <a:pPr eaLnBrk="1" hangingPunct="1"/>
            <a:r>
              <a:rPr lang="en-US" dirty="0" smtClean="0"/>
              <a:t>Questions?</a:t>
            </a:r>
          </a:p>
        </p:txBody>
      </p:sp>
      <p:sp>
        <p:nvSpPr>
          <p:cNvPr id="5" name="TextBox 4"/>
          <p:cNvSpPr txBox="1">
            <a:spLocks noChangeArrowheads="1"/>
          </p:cNvSpPr>
          <p:nvPr/>
        </p:nvSpPr>
        <p:spPr bwMode="auto">
          <a:xfrm>
            <a:off x="0" y="2286000"/>
            <a:ext cx="9144000" cy="1708160"/>
          </a:xfrm>
          <a:prstGeom prst="rect">
            <a:avLst/>
          </a:prstGeom>
          <a:noFill/>
          <a:ln w="9525">
            <a:noFill/>
            <a:miter lim="800000"/>
            <a:headEnd/>
            <a:tailEnd/>
          </a:ln>
        </p:spPr>
        <p:txBody>
          <a:bodyPr wrap="square">
            <a:spAutoFit/>
          </a:bodyPr>
          <a:lstStyle/>
          <a:p>
            <a:pPr algn="ctr"/>
            <a:r>
              <a:rPr lang="en-US" sz="2100" dirty="0">
                <a:latin typeface="+mn-lt"/>
              </a:rPr>
              <a:t>Captain Gregory Lucas</a:t>
            </a:r>
          </a:p>
          <a:p>
            <a:pPr algn="ctr"/>
            <a:r>
              <a:rPr lang="en-US" sz="2100" dirty="0">
                <a:latin typeface="+mn-lt"/>
              </a:rPr>
              <a:t>Law Enforcement Liaison</a:t>
            </a:r>
          </a:p>
          <a:p>
            <a:pPr algn="ctr"/>
            <a:r>
              <a:rPr lang="en-US" sz="2100" dirty="0" smtClean="0">
                <a:latin typeface="+mn-lt"/>
              </a:rPr>
              <a:t>(512) 936-1335</a:t>
            </a:r>
            <a:endParaRPr lang="en-US" sz="2100" dirty="0">
              <a:latin typeface="+mn-lt"/>
            </a:endParaRPr>
          </a:p>
          <a:p>
            <a:pPr algn="ctr"/>
            <a:r>
              <a:rPr lang="en-US" sz="2100" dirty="0">
                <a:latin typeface="+mn-lt"/>
              </a:rPr>
              <a:t>gregory.lucas@texasattorneygeneral.gov</a:t>
            </a:r>
          </a:p>
          <a:p>
            <a:pPr algn="ctr"/>
            <a:r>
              <a:rPr lang="en-US" sz="2100" dirty="0" smtClean="0">
                <a:latin typeface="+mn-lt"/>
                <a:hlinkClick r:id="rId2"/>
              </a:rPr>
              <a:t>www.texasattorneygeneral.gov</a:t>
            </a:r>
            <a:r>
              <a:rPr lang="en-US" sz="2100" dirty="0" smtClean="0">
                <a:latin typeface="+mn-lt"/>
              </a:rPr>
              <a:t> </a:t>
            </a:r>
            <a:endParaRPr lang="en-US" sz="2100" dirty="0">
              <a:latin typeface="+mn-lt"/>
            </a:endParaRPr>
          </a:p>
        </p:txBody>
      </p:sp>
    </p:spTree>
    <p:extLst>
      <p:ext uri="{BB962C8B-B14F-4D97-AF65-F5344CB8AC3E}">
        <p14:creationId xmlns:p14="http://schemas.microsoft.com/office/powerpoint/2010/main" val="2129805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400800" cy="445507"/>
          </a:xfrm>
        </p:spPr>
        <p:txBody>
          <a:bodyPr/>
          <a:lstStyle/>
          <a:p>
            <a:r>
              <a:rPr lang="en-US" dirty="0"/>
              <a:t>Test </a:t>
            </a:r>
          </a:p>
        </p:txBody>
      </p:sp>
      <p:sp>
        <p:nvSpPr>
          <p:cNvPr id="3" name="Content Placeholder 2"/>
          <p:cNvSpPr>
            <a:spLocks noGrp="1"/>
          </p:cNvSpPr>
          <p:nvPr>
            <p:ph idx="1"/>
          </p:nvPr>
        </p:nvSpPr>
        <p:spPr/>
        <p:txBody>
          <a:bodyPr/>
          <a:lstStyle/>
          <a:p>
            <a:pPr marL="0" indent="0">
              <a:buNone/>
            </a:pPr>
            <a:r>
              <a:rPr lang="en-US" dirty="0" smtClean="0"/>
              <a:t>Question 1</a:t>
            </a:r>
          </a:p>
          <a:p>
            <a:pPr marL="0" indent="0">
              <a:buNone/>
            </a:pPr>
            <a:endParaRPr lang="en-US" dirty="0" smtClean="0"/>
          </a:p>
          <a:p>
            <a:pPr marL="0" indent="0">
              <a:buNone/>
            </a:pPr>
            <a:r>
              <a:rPr lang="en-US" dirty="0" smtClean="0"/>
              <a:t>Liens </a:t>
            </a:r>
            <a:r>
              <a:rPr lang="en-US" dirty="0"/>
              <a:t>may be filed with the:</a:t>
            </a:r>
          </a:p>
          <a:p>
            <a:pPr marL="0" indent="0">
              <a:buNone/>
            </a:pPr>
            <a:endParaRPr lang="en-US" dirty="0" smtClean="0"/>
          </a:p>
          <a:p>
            <a:pPr marL="0" indent="0">
              <a:buNone/>
            </a:pPr>
            <a:r>
              <a:rPr lang="en-US" dirty="0"/>
              <a:t>	</a:t>
            </a:r>
            <a:r>
              <a:rPr lang="en-US" dirty="0" smtClean="0"/>
              <a:t>a</a:t>
            </a:r>
            <a:r>
              <a:rPr lang="en-US" dirty="0"/>
              <a:t>) County </a:t>
            </a:r>
            <a:r>
              <a:rPr lang="en-US" dirty="0" smtClean="0"/>
              <a:t>Clerk</a:t>
            </a:r>
          </a:p>
          <a:p>
            <a:pPr marL="0" indent="0">
              <a:buNone/>
            </a:pPr>
            <a:endParaRPr lang="en-US" dirty="0"/>
          </a:p>
          <a:p>
            <a:pPr marL="0" indent="0">
              <a:buNone/>
            </a:pPr>
            <a:r>
              <a:rPr lang="en-US" dirty="0" smtClean="0"/>
              <a:t>	b</a:t>
            </a:r>
            <a:r>
              <a:rPr lang="en-US" dirty="0"/>
              <a:t>) Texas Attorney </a:t>
            </a:r>
            <a:r>
              <a:rPr lang="en-US" dirty="0" smtClean="0"/>
              <a:t>General</a:t>
            </a:r>
          </a:p>
          <a:p>
            <a:pPr marL="0" indent="0">
              <a:buNone/>
            </a:pPr>
            <a:endParaRPr lang="en-US" dirty="0"/>
          </a:p>
          <a:p>
            <a:pPr marL="0" indent="0">
              <a:buNone/>
            </a:pPr>
            <a:r>
              <a:rPr lang="en-US" dirty="0" smtClean="0"/>
              <a:t>	c</a:t>
            </a:r>
            <a:r>
              <a:rPr lang="en-US" dirty="0"/>
              <a:t>) Texas Secretary of State</a:t>
            </a:r>
          </a:p>
          <a:p>
            <a:pPr marL="0" indent="0">
              <a:buNone/>
            </a:pPr>
            <a:r>
              <a:rPr lang="en-US" dirty="0" smtClean="0"/>
              <a:t>	</a:t>
            </a:r>
          </a:p>
          <a:p>
            <a:pPr marL="0" indent="0">
              <a:buNone/>
            </a:pPr>
            <a:r>
              <a:rPr lang="en-US" dirty="0"/>
              <a:t>	</a:t>
            </a:r>
            <a:r>
              <a:rPr lang="en-US" dirty="0" smtClean="0"/>
              <a:t>d</a:t>
            </a:r>
            <a:r>
              <a:rPr lang="en-US" dirty="0"/>
              <a:t>) a &amp; c</a:t>
            </a:r>
          </a:p>
          <a:p>
            <a:endParaRPr lang="en-US" dirty="0"/>
          </a:p>
        </p:txBody>
      </p:sp>
    </p:spTree>
    <p:extLst>
      <p:ext uri="{BB962C8B-B14F-4D97-AF65-F5344CB8AC3E}">
        <p14:creationId xmlns:p14="http://schemas.microsoft.com/office/powerpoint/2010/main" val="3363745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400800" cy="445507"/>
          </a:xfrm>
        </p:spPr>
        <p:txBody>
          <a:bodyPr/>
          <a:lstStyle/>
          <a:p>
            <a:r>
              <a:rPr lang="en-US" dirty="0"/>
              <a:t>Test</a:t>
            </a:r>
          </a:p>
        </p:txBody>
      </p:sp>
      <p:sp>
        <p:nvSpPr>
          <p:cNvPr id="3" name="Content Placeholder 2"/>
          <p:cNvSpPr>
            <a:spLocks noGrp="1"/>
          </p:cNvSpPr>
          <p:nvPr>
            <p:ph idx="1"/>
          </p:nvPr>
        </p:nvSpPr>
        <p:spPr/>
        <p:txBody>
          <a:bodyPr/>
          <a:lstStyle/>
          <a:p>
            <a:pPr marL="0" indent="0">
              <a:buNone/>
            </a:pPr>
            <a:r>
              <a:rPr lang="en-US" dirty="0" smtClean="0"/>
              <a:t>Question 2</a:t>
            </a:r>
          </a:p>
          <a:p>
            <a:pPr marL="0" indent="0">
              <a:buNone/>
            </a:pPr>
            <a:endParaRPr lang="en-US" dirty="0" smtClean="0"/>
          </a:p>
          <a:p>
            <a:pPr marL="0" indent="0">
              <a:buNone/>
            </a:pPr>
            <a:r>
              <a:rPr lang="en-US" dirty="0" smtClean="0"/>
              <a:t>If </a:t>
            </a:r>
            <a:r>
              <a:rPr lang="en-US" dirty="0"/>
              <a:t>a sovereign unlawfully filed a lien against a person, the appropriate criminal charge would be:</a:t>
            </a:r>
          </a:p>
          <a:p>
            <a:pPr marL="0" indent="0">
              <a:buNone/>
            </a:pPr>
            <a:r>
              <a:rPr lang="en-US" dirty="0" smtClean="0"/>
              <a:t>	</a:t>
            </a:r>
          </a:p>
          <a:p>
            <a:pPr marL="0" indent="0">
              <a:buNone/>
            </a:pPr>
            <a:r>
              <a:rPr lang="en-US" dirty="0"/>
              <a:t>	</a:t>
            </a:r>
            <a:r>
              <a:rPr lang="en-US" dirty="0" smtClean="0"/>
              <a:t>a</a:t>
            </a:r>
            <a:r>
              <a:rPr lang="en-US" dirty="0"/>
              <a:t>) Tampering with a Government </a:t>
            </a:r>
            <a:r>
              <a:rPr lang="en-US" dirty="0" smtClean="0"/>
              <a:t>Record</a:t>
            </a:r>
          </a:p>
          <a:p>
            <a:pPr marL="0" indent="0">
              <a:buNone/>
            </a:pPr>
            <a:endParaRPr lang="en-US" dirty="0"/>
          </a:p>
          <a:p>
            <a:pPr marL="0" indent="0">
              <a:buNone/>
            </a:pPr>
            <a:r>
              <a:rPr lang="en-US" dirty="0" smtClean="0"/>
              <a:t>	b</a:t>
            </a:r>
            <a:r>
              <a:rPr lang="en-US" dirty="0"/>
              <a:t>) Fraudulent Filing of a Financing </a:t>
            </a:r>
            <a:r>
              <a:rPr lang="en-US" dirty="0" smtClean="0"/>
              <a:t>Statement</a:t>
            </a:r>
          </a:p>
          <a:p>
            <a:pPr marL="0" indent="0">
              <a:buNone/>
            </a:pPr>
            <a:endParaRPr lang="en-US" dirty="0"/>
          </a:p>
          <a:p>
            <a:pPr marL="0" indent="0">
              <a:buNone/>
            </a:pPr>
            <a:r>
              <a:rPr lang="en-US" dirty="0" smtClean="0"/>
              <a:t>	c</a:t>
            </a:r>
            <a:r>
              <a:rPr lang="en-US" dirty="0"/>
              <a:t>) Non-Negotiable Notice of Acceptance</a:t>
            </a:r>
          </a:p>
          <a:p>
            <a:pPr marL="0" indent="0">
              <a:buNone/>
            </a:pPr>
            <a:endParaRPr lang="en-US" dirty="0" smtClean="0"/>
          </a:p>
          <a:p>
            <a:pPr marL="0" indent="0">
              <a:buNone/>
            </a:pPr>
            <a:r>
              <a:rPr lang="en-US" dirty="0" smtClean="0"/>
              <a:t>	d</a:t>
            </a:r>
            <a:r>
              <a:rPr lang="en-US" dirty="0"/>
              <a:t>) none of the above</a:t>
            </a:r>
          </a:p>
          <a:p>
            <a:pPr marL="0" indent="0">
              <a:buNone/>
            </a:pPr>
            <a:endParaRPr lang="en-US" dirty="0"/>
          </a:p>
        </p:txBody>
      </p:sp>
    </p:spTree>
    <p:extLst>
      <p:ext uri="{BB962C8B-B14F-4D97-AF65-F5344CB8AC3E}">
        <p14:creationId xmlns:p14="http://schemas.microsoft.com/office/powerpoint/2010/main" val="426239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400800" cy="445507"/>
          </a:xfrm>
        </p:spPr>
        <p:txBody>
          <a:bodyPr/>
          <a:lstStyle/>
          <a:p>
            <a:r>
              <a:rPr lang="en-US" dirty="0"/>
              <a:t>Test</a:t>
            </a:r>
          </a:p>
        </p:txBody>
      </p:sp>
      <p:sp>
        <p:nvSpPr>
          <p:cNvPr id="3" name="Content Placeholder 2"/>
          <p:cNvSpPr>
            <a:spLocks noGrp="1"/>
          </p:cNvSpPr>
          <p:nvPr>
            <p:ph idx="1"/>
          </p:nvPr>
        </p:nvSpPr>
        <p:spPr/>
        <p:txBody>
          <a:bodyPr/>
          <a:lstStyle/>
          <a:p>
            <a:pPr marL="0" indent="0">
              <a:buNone/>
            </a:pPr>
            <a:r>
              <a:rPr lang="en-US" dirty="0" smtClean="0"/>
              <a:t>Question 3</a:t>
            </a:r>
          </a:p>
          <a:p>
            <a:pPr marL="0" indent="0">
              <a:buNone/>
            </a:pPr>
            <a:endParaRPr lang="en-US" dirty="0"/>
          </a:p>
          <a:p>
            <a:pPr marL="0" indent="0">
              <a:buNone/>
            </a:pPr>
            <a:r>
              <a:rPr lang="en-US" dirty="0" smtClean="0"/>
              <a:t>Sovereigns </a:t>
            </a:r>
            <a:r>
              <a:rPr lang="en-US" dirty="0"/>
              <a:t>are</a:t>
            </a:r>
            <a:r>
              <a:rPr lang="en-US" dirty="0" smtClean="0"/>
              <a:t>:</a:t>
            </a:r>
          </a:p>
          <a:p>
            <a:pPr marL="0" indent="0">
              <a:buNone/>
            </a:pPr>
            <a:r>
              <a:rPr lang="en-US" dirty="0" smtClean="0"/>
              <a:t>  </a:t>
            </a:r>
          </a:p>
          <a:p>
            <a:pPr marL="457200" lvl="1" indent="0">
              <a:buNone/>
            </a:pPr>
            <a:r>
              <a:rPr lang="en-US" dirty="0" smtClean="0"/>
              <a:t>  a)  members </a:t>
            </a:r>
            <a:r>
              <a:rPr lang="en-US" dirty="0"/>
              <a:t>of militant anti-government </a:t>
            </a:r>
            <a:r>
              <a:rPr lang="en-US" dirty="0" smtClean="0"/>
              <a:t>groups</a:t>
            </a:r>
          </a:p>
          <a:p>
            <a:pPr>
              <a:buAutoNum type="alphaLcParenR"/>
            </a:pPr>
            <a:endParaRPr lang="en-US" dirty="0"/>
          </a:p>
          <a:p>
            <a:pPr marL="0" indent="0">
              <a:buNone/>
            </a:pPr>
            <a:r>
              <a:rPr lang="en-US" dirty="0"/>
              <a:t> </a:t>
            </a:r>
            <a:r>
              <a:rPr lang="en-US" dirty="0" smtClean="0"/>
              <a:t>       b</a:t>
            </a:r>
            <a:r>
              <a:rPr lang="en-US" dirty="0"/>
              <a:t>) </a:t>
            </a:r>
            <a:r>
              <a:rPr lang="en-US" dirty="0" smtClean="0"/>
              <a:t>every </a:t>
            </a:r>
            <a:r>
              <a:rPr lang="en-US" dirty="0"/>
              <a:t>day citizens who believe that the </a:t>
            </a:r>
            <a:r>
              <a:rPr lang="en-US" dirty="0" smtClean="0"/>
              <a:t>government</a:t>
            </a:r>
          </a:p>
          <a:p>
            <a:pPr marL="0" indent="0">
              <a:buNone/>
            </a:pPr>
            <a:r>
              <a:rPr lang="en-US" dirty="0" smtClean="0"/>
              <a:t>            has </a:t>
            </a:r>
            <a:r>
              <a:rPr lang="en-US" dirty="0"/>
              <a:t>no authority over </a:t>
            </a:r>
            <a:r>
              <a:rPr lang="en-US" dirty="0" smtClean="0"/>
              <a:t>them</a:t>
            </a:r>
          </a:p>
          <a:p>
            <a:pPr marL="0" indent="0">
              <a:buNone/>
            </a:pPr>
            <a:endParaRPr lang="en-US" dirty="0"/>
          </a:p>
          <a:p>
            <a:pPr marL="0" indent="0">
              <a:buNone/>
            </a:pPr>
            <a:r>
              <a:rPr lang="en-US" dirty="0"/>
              <a:t> </a:t>
            </a:r>
            <a:r>
              <a:rPr lang="en-US" dirty="0" smtClean="0"/>
              <a:t>       c</a:t>
            </a:r>
            <a:r>
              <a:rPr lang="en-US" dirty="0"/>
              <a:t>) </a:t>
            </a:r>
            <a:r>
              <a:rPr lang="en-US" dirty="0" smtClean="0"/>
              <a:t>Dangerous</a:t>
            </a:r>
          </a:p>
          <a:p>
            <a:pPr marL="0" indent="0">
              <a:buNone/>
            </a:pPr>
            <a:endParaRPr lang="en-US" dirty="0"/>
          </a:p>
          <a:p>
            <a:pPr marL="0" indent="0">
              <a:buNone/>
            </a:pPr>
            <a:r>
              <a:rPr lang="en-US" dirty="0"/>
              <a:t> </a:t>
            </a:r>
            <a:r>
              <a:rPr lang="en-US" dirty="0" smtClean="0"/>
              <a:t>       d</a:t>
            </a:r>
            <a:r>
              <a:rPr lang="en-US" dirty="0"/>
              <a:t>) all of the above</a:t>
            </a:r>
          </a:p>
          <a:p>
            <a:pPr marL="0" indent="0">
              <a:buNone/>
            </a:pPr>
            <a:endParaRPr lang="en-US" dirty="0"/>
          </a:p>
        </p:txBody>
      </p:sp>
    </p:spTree>
    <p:extLst>
      <p:ext uri="{BB962C8B-B14F-4D97-AF65-F5344CB8AC3E}">
        <p14:creationId xmlns:p14="http://schemas.microsoft.com/office/powerpoint/2010/main" val="4045275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6400800" cy="445507"/>
          </a:xfrm>
        </p:spPr>
        <p:txBody>
          <a:bodyPr/>
          <a:lstStyle/>
          <a:p>
            <a:r>
              <a:rPr lang="en-US" dirty="0"/>
              <a:t>Apostille</a:t>
            </a:r>
          </a:p>
        </p:txBody>
      </p:sp>
      <p:sp>
        <p:nvSpPr>
          <p:cNvPr id="3" name="Content Placeholder 2"/>
          <p:cNvSpPr>
            <a:spLocks noGrp="1"/>
          </p:cNvSpPr>
          <p:nvPr>
            <p:ph idx="1"/>
          </p:nvPr>
        </p:nvSpPr>
        <p:spPr>
          <a:xfrm>
            <a:off x="685800" y="1981200"/>
            <a:ext cx="7772400" cy="4114800"/>
          </a:xfrm>
        </p:spPr>
        <p:txBody>
          <a:bodyPr/>
          <a:lstStyle/>
          <a:p>
            <a:r>
              <a:rPr lang="en-US" dirty="0"/>
              <a:t>Issued by the Texas Secretary of </a:t>
            </a:r>
            <a:r>
              <a:rPr lang="en-US" dirty="0" smtClean="0"/>
              <a:t>State</a:t>
            </a:r>
          </a:p>
          <a:p>
            <a:pPr marL="0" indent="0">
              <a:buNone/>
            </a:pPr>
            <a:endParaRPr lang="en-US" dirty="0" smtClean="0"/>
          </a:p>
          <a:p>
            <a:r>
              <a:rPr lang="en-US" dirty="0"/>
              <a:t>Used to certify signatures on documents for use in foreign </a:t>
            </a:r>
            <a:r>
              <a:rPr lang="en-US" dirty="0" smtClean="0"/>
              <a:t>countries</a:t>
            </a:r>
          </a:p>
          <a:p>
            <a:pPr marL="0" indent="0">
              <a:buNone/>
            </a:pPr>
            <a:endParaRPr lang="en-US" dirty="0" smtClean="0"/>
          </a:p>
          <a:p>
            <a:r>
              <a:rPr lang="en-US" dirty="0"/>
              <a:t>The Apostille states </a:t>
            </a:r>
            <a:endParaRPr lang="en-US" dirty="0" smtClean="0"/>
          </a:p>
          <a:p>
            <a:pPr lvl="1"/>
            <a:r>
              <a:rPr lang="en-US" dirty="0"/>
              <a:t>Not for use in the United States of America</a:t>
            </a:r>
          </a:p>
          <a:p>
            <a:pPr lvl="1"/>
            <a:r>
              <a:rPr lang="en-US" dirty="0"/>
              <a:t>This Apostille only certifies the signature, the capacity of the signer and the seal or stamp it bears.  It does not certify the content of the document for which it was </a:t>
            </a:r>
            <a:r>
              <a:rPr lang="en-US" dirty="0" smtClean="0"/>
              <a:t>issued.</a:t>
            </a:r>
            <a:endParaRPr lang="en-US" dirty="0"/>
          </a:p>
          <a:p>
            <a:pPr lvl="1"/>
            <a:endParaRPr lang="en-US" dirty="0"/>
          </a:p>
          <a:p>
            <a:pPr>
              <a:buNone/>
            </a:pPr>
            <a:endParaRPr lang="en-US" dirty="0"/>
          </a:p>
          <a:p>
            <a:endParaRPr lang="en-US" dirty="0"/>
          </a:p>
          <a:p>
            <a:endParaRPr lang="en-US" dirty="0"/>
          </a:p>
        </p:txBody>
      </p:sp>
    </p:spTree>
    <p:extLst>
      <p:ext uri="{BB962C8B-B14F-4D97-AF65-F5344CB8AC3E}">
        <p14:creationId xmlns:p14="http://schemas.microsoft.com/office/powerpoint/2010/main" val="559620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ag_template_redesign">
  <a:themeElements>
    <a:clrScheme name="Custom 2">
      <a:dk1>
        <a:srgbClr val="13266E"/>
      </a:dk1>
      <a:lt1>
        <a:srgbClr val="E7EDFE"/>
      </a:lt1>
      <a:dk2>
        <a:srgbClr val="13266E"/>
      </a:dk2>
      <a:lt2>
        <a:srgbClr val="000000"/>
      </a:lt2>
      <a:accent1>
        <a:srgbClr val="A9C8DB"/>
      </a:accent1>
      <a:accent2>
        <a:srgbClr val="941009"/>
      </a:accent2>
      <a:accent3>
        <a:srgbClr val="F1F4FE"/>
      </a:accent3>
      <a:accent4>
        <a:srgbClr val="0E1F5D"/>
      </a:accent4>
      <a:accent5>
        <a:srgbClr val="D1E0EA"/>
      </a:accent5>
      <a:accent6>
        <a:srgbClr val="860D07"/>
      </a:accent6>
      <a:hlink>
        <a:srgbClr val="101B59"/>
      </a:hlink>
      <a:folHlink>
        <a:srgbClr val="4A6283"/>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8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80"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13266E"/>
        </a:dk1>
        <a:lt1>
          <a:srgbClr val="E7EDFE"/>
        </a:lt1>
        <a:dk2>
          <a:srgbClr val="13266E"/>
        </a:dk2>
        <a:lt2>
          <a:srgbClr val="000000"/>
        </a:lt2>
        <a:accent1>
          <a:srgbClr val="A9C8DB"/>
        </a:accent1>
        <a:accent2>
          <a:srgbClr val="941009"/>
        </a:accent2>
        <a:accent3>
          <a:srgbClr val="F1F4FE"/>
        </a:accent3>
        <a:accent4>
          <a:srgbClr val="0E1F5D"/>
        </a:accent4>
        <a:accent5>
          <a:srgbClr val="D1E0EA"/>
        </a:accent5>
        <a:accent6>
          <a:srgbClr val="860D07"/>
        </a:accent6>
        <a:hlink>
          <a:srgbClr val="941009"/>
        </a:hlink>
        <a:folHlink>
          <a:srgbClr val="4A628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KP_POWERPOINT_TEMPLATE_2016 [Read-Only]" id="{54093452-09B0-4FE4-8F0F-899261CE0B03}" vid="{64ECEE56-B596-4A0F-AA81-8D23BDB4885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49</TotalTime>
  <Words>4458</Words>
  <Application>Microsoft Office PowerPoint</Application>
  <PresentationFormat>On-screen Show (4:3)</PresentationFormat>
  <Paragraphs>516</Paragraphs>
  <Slides>84</Slides>
  <Notes>25</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84</vt:i4>
      </vt:variant>
    </vt:vector>
  </HeadingPairs>
  <TitlesOfParts>
    <vt:vector size="91" baseType="lpstr">
      <vt:lpstr>ＭＳ Ｐゴシック</vt:lpstr>
      <vt:lpstr>Arial</vt:lpstr>
      <vt:lpstr>Arial Black</vt:lpstr>
      <vt:lpstr>Times</vt:lpstr>
      <vt:lpstr>Webdings</vt:lpstr>
      <vt:lpstr>Wingdings</vt:lpstr>
      <vt:lpstr>oag_template_redesign</vt:lpstr>
      <vt:lpstr>SOVEREIGN CITIZENS</vt:lpstr>
      <vt:lpstr>Objectives</vt:lpstr>
      <vt:lpstr>Sovereign Citizen Defined by                    USLegal.com</vt:lpstr>
      <vt:lpstr>Video</vt:lpstr>
      <vt:lpstr>Video</vt:lpstr>
      <vt:lpstr>Sovereign Beliefs</vt:lpstr>
      <vt:lpstr>Uniform Commercial Code - UCC</vt:lpstr>
      <vt:lpstr>Documents</vt:lpstr>
      <vt:lpstr>Apostille</vt:lpstr>
      <vt:lpstr>Apostille</vt:lpstr>
      <vt:lpstr>Uniform Commercial Code   UCC-1 Financing Statement</vt:lpstr>
      <vt:lpstr>Uniform Commercial Code  Form UCC-1 Financing Statement</vt:lpstr>
      <vt:lpstr>Mechanics Lien</vt:lpstr>
      <vt:lpstr>TPC Section 37.101</vt:lpstr>
      <vt:lpstr>Liens</vt:lpstr>
      <vt:lpstr>Debt Redemption Theory</vt:lpstr>
      <vt:lpstr>Non-Negotiable Notice of Acceptance</vt:lpstr>
      <vt:lpstr>Non-Negotiable Notice of Acceptance</vt:lpstr>
      <vt:lpstr>Debt Redemption Theory</vt:lpstr>
      <vt:lpstr> Homemade Financial Instruments  </vt:lpstr>
      <vt:lpstr>Homemade Financial Instruments</vt:lpstr>
      <vt:lpstr>PowerPoint Presentation</vt:lpstr>
      <vt:lpstr>PowerPoint Presentation</vt:lpstr>
      <vt:lpstr>Debt Redemption Theory</vt:lpstr>
      <vt:lpstr>Sovereigns</vt:lpstr>
      <vt:lpstr>MOORS</vt:lpstr>
      <vt:lpstr>MOORS</vt:lpstr>
      <vt:lpstr>MOORS</vt:lpstr>
      <vt:lpstr>MOORS</vt:lpstr>
      <vt:lpstr>MOORS</vt:lpstr>
      <vt:lpstr>MOORS</vt:lpstr>
      <vt:lpstr>Ecclesiastical Notice</vt:lpstr>
      <vt:lpstr>Ecclesiastical Notice</vt:lpstr>
      <vt:lpstr>Ecclesiastical Notice</vt:lpstr>
      <vt:lpstr>Ecclesiastical Notice</vt:lpstr>
      <vt:lpstr>Ecclesiastical Notice</vt:lpstr>
      <vt:lpstr>Sovereign System</vt:lpstr>
      <vt:lpstr>The Common Law Court for  The Republic of Texas</vt:lpstr>
      <vt:lpstr>Texian Jural Society Grand Jury</vt:lpstr>
      <vt:lpstr>Texian Jural Society Grand Jury</vt:lpstr>
      <vt:lpstr>Texian Jural Society Grand Jury Communique to US Magistrate</vt:lpstr>
      <vt:lpstr>Texian Jural Society Grand Jury</vt:lpstr>
      <vt:lpstr>The Republic State of Texas</vt:lpstr>
      <vt:lpstr>The Republic State of Texas</vt:lpstr>
      <vt:lpstr>The Republic State of Texas</vt:lpstr>
      <vt:lpstr>Pembina Nation Little Shell Band</vt:lpstr>
      <vt:lpstr>Pembina Nation Little Shell Band</vt:lpstr>
      <vt:lpstr>Pembina Nation Little Shell Band</vt:lpstr>
      <vt:lpstr>Pembina Nation Little Shell Band</vt:lpstr>
      <vt:lpstr>Pembina Nation Little Shell Band</vt:lpstr>
      <vt:lpstr>John Joe Gray</vt:lpstr>
      <vt:lpstr>John Joe Gray Update</vt:lpstr>
      <vt:lpstr>Penal Code Offenses</vt:lpstr>
      <vt:lpstr>TPC Section 37.101</vt:lpstr>
      <vt:lpstr>TPC  Section 36.06</vt:lpstr>
      <vt:lpstr>TPC  Section 32.49</vt:lpstr>
      <vt:lpstr>TPC  Section 32.49 Continued</vt:lpstr>
      <vt:lpstr>TPC Section 37.10</vt:lpstr>
      <vt:lpstr>TPC Section 37.10 Continued</vt:lpstr>
      <vt:lpstr>TPC Section 37.10 Question</vt:lpstr>
      <vt:lpstr>TPC 37.11 </vt:lpstr>
      <vt:lpstr>TPC 37.12</vt:lpstr>
      <vt:lpstr>TPC 37.13</vt:lpstr>
      <vt:lpstr>Badge</vt:lpstr>
      <vt:lpstr>Sovereign Citizens</vt:lpstr>
      <vt:lpstr>Observation</vt:lpstr>
      <vt:lpstr>License Plates </vt:lpstr>
      <vt:lpstr>License Plates</vt:lpstr>
      <vt:lpstr>Bumper Stickers</vt:lpstr>
      <vt:lpstr>Window Stickers</vt:lpstr>
      <vt:lpstr>Lettering on Vehicle</vt:lpstr>
      <vt:lpstr>Initial Contact</vt:lpstr>
      <vt:lpstr>Initial Contact</vt:lpstr>
      <vt:lpstr>Initial Contact </vt:lpstr>
      <vt:lpstr>Sovereign Beliefs</vt:lpstr>
      <vt:lpstr>Sovereign Beliefs</vt:lpstr>
      <vt:lpstr>Sovereign Beliefs</vt:lpstr>
      <vt:lpstr>Addison PD Traffic Stop</vt:lpstr>
      <vt:lpstr>Action</vt:lpstr>
      <vt:lpstr>Action</vt:lpstr>
      <vt:lpstr>Questions?</vt:lpstr>
      <vt:lpstr>Test </vt:lpstr>
      <vt:lpstr>Test</vt:lpstr>
      <vt:lpstr>Test</vt:lpstr>
    </vt:vector>
  </TitlesOfParts>
  <Company>TX Office of the Attorney General, Admin and Legal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L Krenek</dc:creator>
  <cp:lastModifiedBy>Kathy Ingram</cp:lastModifiedBy>
  <cp:revision>6</cp:revision>
  <dcterms:created xsi:type="dcterms:W3CDTF">2016-05-19T16:10:28Z</dcterms:created>
  <dcterms:modified xsi:type="dcterms:W3CDTF">2017-06-09T20:13:14Z</dcterms:modified>
</cp:coreProperties>
</file>