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custShowLst>
    <p:custShow name="Custom Show 1" id="0">
      <p:sldLst>
        <p:sld r:id="rId2"/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</p:sldLst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0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2133600" y="0"/>
            <a:ext cx="4878388" cy="6856413"/>
            <a:chOff x="1344" y="0"/>
            <a:chExt cx="3073" cy="4319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1824" y="0"/>
              <a:ext cx="211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1344" y="298"/>
              <a:ext cx="3073" cy="2199"/>
              <a:chOff x="1344" y="298"/>
              <a:chExt cx="3073" cy="2199"/>
            </a:xfrm>
          </p:grpSpPr>
          <p:sp>
            <p:nvSpPr>
              <p:cNvPr id="4101" name="Freeform 5"/>
              <p:cNvSpPr>
                <a:spLocks/>
              </p:cNvSpPr>
              <p:nvPr/>
            </p:nvSpPr>
            <p:spPr bwMode="auto">
              <a:xfrm>
                <a:off x="1344" y="1035"/>
                <a:ext cx="1019" cy="907"/>
              </a:xfrm>
              <a:custGeom>
                <a:avLst/>
                <a:gdLst/>
                <a:ahLst/>
                <a:cxnLst>
                  <a:cxn ang="0">
                    <a:pos x="0" y="566"/>
                  </a:cxn>
                  <a:cxn ang="0">
                    <a:pos x="0" y="906"/>
                  </a:cxn>
                  <a:cxn ang="0">
                    <a:pos x="1014" y="283"/>
                  </a:cxn>
                  <a:cxn ang="0">
                    <a:pos x="1018" y="307"/>
                  </a:cxn>
                  <a:cxn ang="0">
                    <a:pos x="869" y="0"/>
                  </a:cxn>
                  <a:cxn ang="0">
                    <a:pos x="0" y="566"/>
                  </a:cxn>
                </a:cxnLst>
                <a:rect l="0" t="0" r="r" b="b"/>
                <a:pathLst>
                  <a:path w="1019" h="907">
                    <a:moveTo>
                      <a:pt x="0" y="566"/>
                    </a:moveTo>
                    <a:lnTo>
                      <a:pt x="0" y="906"/>
                    </a:lnTo>
                    <a:lnTo>
                      <a:pt x="1014" y="283"/>
                    </a:lnTo>
                    <a:lnTo>
                      <a:pt x="1018" y="307"/>
                    </a:lnTo>
                    <a:lnTo>
                      <a:pt x="869" y="0"/>
                    </a:lnTo>
                    <a:lnTo>
                      <a:pt x="0" y="566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2" name="Freeform 6"/>
              <p:cNvSpPr>
                <a:spLocks/>
              </p:cNvSpPr>
              <p:nvPr/>
            </p:nvSpPr>
            <p:spPr bwMode="auto">
              <a:xfrm>
                <a:off x="3398" y="1035"/>
                <a:ext cx="1019" cy="907"/>
              </a:xfrm>
              <a:custGeom>
                <a:avLst/>
                <a:gdLst/>
                <a:ahLst/>
                <a:cxnLst>
                  <a:cxn ang="0">
                    <a:pos x="1018" y="566"/>
                  </a:cxn>
                  <a:cxn ang="0">
                    <a:pos x="1018" y="906"/>
                  </a:cxn>
                  <a:cxn ang="0">
                    <a:pos x="3" y="283"/>
                  </a:cxn>
                  <a:cxn ang="0">
                    <a:pos x="0" y="307"/>
                  </a:cxn>
                  <a:cxn ang="0">
                    <a:pos x="148" y="0"/>
                  </a:cxn>
                  <a:cxn ang="0">
                    <a:pos x="1018" y="566"/>
                  </a:cxn>
                </a:cxnLst>
                <a:rect l="0" t="0" r="r" b="b"/>
                <a:pathLst>
                  <a:path w="1019" h="907">
                    <a:moveTo>
                      <a:pt x="1018" y="566"/>
                    </a:moveTo>
                    <a:lnTo>
                      <a:pt x="1018" y="906"/>
                    </a:lnTo>
                    <a:lnTo>
                      <a:pt x="3" y="283"/>
                    </a:lnTo>
                    <a:lnTo>
                      <a:pt x="0" y="307"/>
                    </a:lnTo>
                    <a:lnTo>
                      <a:pt x="148" y="0"/>
                    </a:lnTo>
                    <a:lnTo>
                      <a:pt x="1018" y="566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03" name="Group 7"/>
              <p:cNvGrpSpPr>
                <a:grpSpLocks/>
              </p:cNvGrpSpPr>
              <p:nvPr/>
            </p:nvGrpSpPr>
            <p:grpSpPr bwMode="auto">
              <a:xfrm>
                <a:off x="1571" y="298"/>
                <a:ext cx="2632" cy="2199"/>
                <a:chOff x="1571" y="298"/>
                <a:chExt cx="2632" cy="2199"/>
              </a:xfrm>
            </p:grpSpPr>
            <p:sp>
              <p:nvSpPr>
                <p:cNvPr id="4104" name="AutoShape 8" descr="Green marble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1571" y="298"/>
                  <a:ext cx="2631" cy="2198"/>
                </a:xfrm>
                <a:prstGeom prst="triangle">
                  <a:avLst>
                    <a:gd name="adj" fmla="val 49995"/>
                  </a:avLst>
                </a:prstGeom>
                <a:blipFill dpi="0" rotWithShape="0">
                  <a:blip r:embed="rId2" cstate="print"/>
                  <a:srcRect/>
                  <a:tile tx="0" ty="0" sx="100000" sy="100000" flip="none" algn="tl"/>
                </a:blipFill>
                <a:ln w="12700" cap="sq">
                  <a:solidFill>
                    <a:srgbClr val="006633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5" name="Freeform 9"/>
                <p:cNvSpPr>
                  <a:spLocks/>
                </p:cNvSpPr>
                <p:nvPr/>
              </p:nvSpPr>
              <p:spPr bwMode="auto">
                <a:xfrm>
                  <a:off x="1571" y="298"/>
                  <a:ext cx="1316" cy="2199"/>
                </a:xfrm>
                <a:custGeom>
                  <a:avLst/>
                  <a:gdLst/>
                  <a:ahLst/>
                  <a:cxnLst>
                    <a:cxn ang="0">
                      <a:pos x="1315" y="2198"/>
                    </a:cxn>
                    <a:cxn ang="0">
                      <a:pos x="1315" y="1815"/>
                    </a:cxn>
                    <a:cxn ang="0">
                      <a:pos x="409" y="214"/>
                    </a:cxn>
                    <a:cxn ang="0">
                      <a:pos x="0" y="0"/>
                    </a:cxn>
                    <a:cxn ang="0">
                      <a:pos x="1315" y="2198"/>
                    </a:cxn>
                  </a:cxnLst>
                  <a:rect l="0" t="0" r="r" b="b"/>
                  <a:pathLst>
                    <a:path w="1316" h="2199">
                      <a:moveTo>
                        <a:pt x="1315" y="2198"/>
                      </a:moveTo>
                      <a:lnTo>
                        <a:pt x="1315" y="1815"/>
                      </a:lnTo>
                      <a:lnTo>
                        <a:pt x="409" y="214"/>
                      </a:lnTo>
                      <a:lnTo>
                        <a:pt x="0" y="0"/>
                      </a:lnTo>
                      <a:lnTo>
                        <a:pt x="1315" y="2198"/>
                      </a:lnTo>
                    </a:path>
                  </a:pathLst>
                </a:custGeom>
                <a:solidFill>
                  <a:srgbClr val="002010">
                    <a:alpha val="50000"/>
                  </a:srgbClr>
                </a:solidFill>
                <a:ln w="12700" cap="sq">
                  <a:solidFill>
                    <a:srgbClr val="0066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6" name="Freeform 10"/>
                <p:cNvSpPr>
                  <a:spLocks/>
                </p:cNvSpPr>
                <p:nvPr/>
              </p:nvSpPr>
              <p:spPr bwMode="auto">
                <a:xfrm>
                  <a:off x="1571" y="298"/>
                  <a:ext cx="2632" cy="2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9" y="216"/>
                    </a:cxn>
                    <a:cxn ang="0">
                      <a:pos x="2279" y="216"/>
                    </a:cxn>
                    <a:cxn ang="0">
                      <a:pos x="2631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632" h="217">
                      <a:moveTo>
                        <a:pt x="0" y="0"/>
                      </a:moveTo>
                      <a:lnTo>
                        <a:pt x="409" y="216"/>
                      </a:lnTo>
                      <a:lnTo>
                        <a:pt x="2279" y="216"/>
                      </a:lnTo>
                      <a:lnTo>
                        <a:pt x="2631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71BB96">
                    <a:alpha val="50000"/>
                  </a:srgbClr>
                </a:solidFill>
                <a:ln w="12700" cap="sq">
                  <a:solidFill>
                    <a:srgbClr val="0066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7" name="Freeform 11"/>
                <p:cNvSpPr>
                  <a:spLocks/>
                </p:cNvSpPr>
                <p:nvPr/>
              </p:nvSpPr>
              <p:spPr bwMode="auto">
                <a:xfrm>
                  <a:off x="2886" y="298"/>
                  <a:ext cx="1317" cy="2199"/>
                </a:xfrm>
                <a:custGeom>
                  <a:avLst/>
                  <a:gdLst/>
                  <a:ahLst/>
                  <a:cxnLst>
                    <a:cxn ang="0">
                      <a:pos x="0" y="2198"/>
                    </a:cxn>
                    <a:cxn ang="0">
                      <a:pos x="0" y="1815"/>
                    </a:cxn>
                    <a:cxn ang="0">
                      <a:pos x="906" y="214"/>
                    </a:cxn>
                    <a:cxn ang="0">
                      <a:pos x="1316" y="0"/>
                    </a:cxn>
                    <a:cxn ang="0">
                      <a:pos x="0" y="2198"/>
                    </a:cxn>
                  </a:cxnLst>
                  <a:rect l="0" t="0" r="r" b="b"/>
                  <a:pathLst>
                    <a:path w="1317" h="2199">
                      <a:moveTo>
                        <a:pt x="0" y="2198"/>
                      </a:moveTo>
                      <a:lnTo>
                        <a:pt x="0" y="1815"/>
                      </a:lnTo>
                      <a:lnTo>
                        <a:pt x="906" y="214"/>
                      </a:lnTo>
                      <a:lnTo>
                        <a:pt x="1316" y="0"/>
                      </a:lnTo>
                      <a:lnTo>
                        <a:pt x="0" y="2198"/>
                      </a:lnTo>
                    </a:path>
                  </a:pathLst>
                </a:custGeom>
                <a:solidFill>
                  <a:srgbClr val="006633">
                    <a:alpha val="50000"/>
                  </a:srgbClr>
                </a:solidFill>
                <a:ln w="12700" cap="sq">
                  <a:solidFill>
                    <a:srgbClr val="0066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08" name="Rectangle 12"/>
              <p:cNvSpPr>
                <a:spLocks noChangeArrowheads="1"/>
              </p:cNvSpPr>
              <p:nvPr/>
            </p:nvSpPr>
            <p:spPr bwMode="auto">
              <a:xfrm>
                <a:off x="1344" y="1631"/>
                <a:ext cx="3069" cy="31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folHlink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109" name="Rectangle 1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12954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F2C6B33-B984-4AB5-9497-E0F05655AD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3F9CE-C608-4339-8B77-5AD11509E6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0388" y="228600"/>
            <a:ext cx="2081212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1988" y="228600"/>
            <a:ext cx="60960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B8FAE-621F-477E-AD62-D27C522BB9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75863-DBD2-4AE1-A648-8B7D8047C6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CF3DD-0FC9-456F-AC44-E2D12BCBB5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43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49B9A-5D6B-488E-ADC0-4C2EC1BA35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3FC02E-8D89-4209-9E70-55ABF19CD5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F52F7-7FFB-4254-BD8F-E9E1DE117E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0ECE4-221A-4B36-8312-2897E4F66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0FFCD-E655-475E-B8A9-D15D507C82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7BC24-95BD-4683-86EF-B68A35052D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708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1988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AFFFCE-855C-4450-9FE9-1DBB86BA381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divot">
              <a:fgClr>
                <a:schemeClr val="bg2"/>
              </a:fgClr>
              <a:bgClr>
                <a:srgbClr val="FFCC00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092" name="Picture 20" descr="Gen Powel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43800" y="228600"/>
            <a:ext cx="1417638" cy="1039813"/>
          </a:xfrm>
          <a:prstGeom prst="rect">
            <a:avLst/>
          </a:prstGeom>
          <a:noFill/>
        </p:spPr>
      </p:pic>
      <p:pic>
        <p:nvPicPr>
          <p:cNvPr id="3093" name="Picture 21" descr="Dept of Army Seal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228600"/>
            <a:ext cx="1066800" cy="1066800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t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95288" y="1811338"/>
            <a:ext cx="8291512" cy="35988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General Colin Powell</a:t>
            </a:r>
          </a:p>
          <a:p>
            <a:pPr algn="ctr"/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Chairman (Ret), Joint Chiefs of Staff</a:t>
            </a:r>
            <a:endParaRPr lang="en-US" sz="66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ngle" pitchFamily="2" charset="0"/>
            </a:endParaRPr>
          </a:p>
          <a:p>
            <a:pPr algn="ctr"/>
            <a:endParaRPr lang="en-US" sz="66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ngle" pitchFamily="2" charset="0"/>
            </a:endParaRPr>
          </a:p>
          <a:p>
            <a:pPr algn="ctr"/>
            <a:r>
              <a:rPr lang="en-US" sz="6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A Leadership Primer</a:t>
            </a:r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9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09600" y="1676400"/>
            <a:ext cx="7939088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"Organization charts and fancy titles count for next to nothing."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6200" y="2514600"/>
            <a:ext cx="9024938" cy="405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Organization charts are frozen, anachronistic photos in a work place that ought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to be as dynamic as the external environment around you.  If people really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followed organization charts, companies would collapse.  In well-run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organizations, titles are also pretty meaningless.  At best, they advertise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some authority, an official status conferring the ability to give orders and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induce obedience.  But titles mean little in terms of real power, which is the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capacity to influence and inspire.  Have you ever noticed that people will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personally commit to certain individuals who on paper (or on the organization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chart) possess little authority, but instead possess pizzazz, drive, expertise,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and genuine caring for teammates and products?  On the flip side, non-leaders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in management may be formally anointed with all the perks and frills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associated with high positions, but they have little influence on others, apart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from their ability to extract minimal compliance to minimal standards.</a:t>
            </a:r>
          </a:p>
        </p:txBody>
      </p:sp>
    </p:spTree>
  </p:cSld>
  <p:clrMapOvr>
    <a:masterClrMapping/>
  </p:clrMapOvr>
  <p:transition spd="slow">
    <p:split orient="vert"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10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95313" y="1752600"/>
            <a:ext cx="7634287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"Never let your ego get so close to your position that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when your position goes, your ego goes with it."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04800" y="2895600"/>
            <a:ext cx="8659813" cy="3444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Too often, change is stifled by people who cling to familiar turfs and job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descriptions.  One reason that even large organizations wither is that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managers won't challenge old, comfortable ways of doing things.  But 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real leaders understand that, nowadays, every one of our jobs is becoming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obsolete.  The proper response is to obsolete our activities before someone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else does.  Effective leaders create a climate where people’s worth is 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determined by their willingness to learn new skills and grab new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responsibilities, thus perpetually reinventing their jobs.  The most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important question in performance evaluation becomes not, "How well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did you perform your job since the last time we met?" but, "How much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did you change it?"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11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37525" cy="11874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"Fit no stereotypes.  Don't chase the latest management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fads.  The situation dictates which approach best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accomplishes the team's mission."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52400" y="3276600"/>
            <a:ext cx="8945563" cy="2835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Flitting from fad to fad creates team confusion, reduces the leader's credibility,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and drains organizational coffers.  Blindly following a particular fad generates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rigidity in thought and action.  Sometimes speed to market is more important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than total quality.  Sometimes an unapologetic directive is more appropriate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than participatory discussion.  Some situations require the leader to hover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closely; others require long, loose leashes.  Leaders honor their core values,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but they are flexible in how they execute them.  They understand that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management techniques are not magic mantras but simply tools to be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reached for at the right times.</a:t>
            </a:r>
          </a:p>
        </p:txBody>
      </p:sp>
    </p:spTree>
  </p:cSld>
  <p:clrMapOvr>
    <a:masterClrMapping/>
  </p:clrMapOvr>
  <p:transition spd="slow">
    <p:strips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12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905000" y="2017713"/>
            <a:ext cx="53498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"Perpetual optimism is a force multiplier."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6200" y="3200400"/>
            <a:ext cx="9064625" cy="2530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The ripple effect of a leader's enthusiasm and optimism is awesome.  So is the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impact of cynicism and pessimism.  Leaders who whine and blame engender 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those same behaviors among their colleagues.  I am not talking about stoically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accepting organizational stupidity and performance incompetence with a "what,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me worry?" smile.  I am talking about a gung-ho attitude that says "we can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change things here, we can achieve awesome goals, we can be the best." 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Spare me the grim litany of the "realist," give me the unrealistic aspirations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of the optimist any day.</a:t>
            </a:r>
          </a:p>
        </p:txBody>
      </p:sp>
    </p:spTree>
  </p:cSld>
  <p:clrMapOvr>
    <a:masterClrMapping/>
  </p:clrMapOvr>
  <p:transition spd="slow">
    <p:strips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13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587500"/>
            <a:ext cx="8274050" cy="19177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"Powell's Rules for Picking People:”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Look for intelligence and judgment, and most critically,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a capacity to anticipate, to see around corners.  Also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look for loyalty, integrity, a high energy drive, a balanced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ego, and the drive to get things done.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76200" y="3641725"/>
            <a:ext cx="8948738" cy="2835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How often do our recruitment and hiring processes tap into these attributes?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More often than not, we ignore them in favor of length of resume, degrees and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prior titles.  A string of job descriptions a recruit held yesterday seem to be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more important than who one is today, what they can contribute tomorrow, or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how well their values mesh with those of the organization.  You can train a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bright, willing novice in the fundamentals of your business fairly readily, but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it's a lot harder to train someone to have integrity, judgment, energy, balance,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and the drive to get things done.  Good leaders stack the deck in their favor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right in the recruitment phase.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14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774700" y="1784350"/>
            <a:ext cx="7378700" cy="11874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"Great leaders are almost always great simplifiers,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who can cut through argument, debate and doubt,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to offer a solution everybody can understand."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6200" y="3489325"/>
            <a:ext cx="8915400" cy="2530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Effective leaders understand the KISS principle, Keep It Simple, Stupid.  They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articulate vivid, over-arching goals and values, which they use to drive daily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behaviors and choices among competing alternatives.  Their visions and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priorities are lean and compelling, not cluttered and buzzword-laden.  Their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decisions are crisp and clear, not tentative and ambiguous.  They convey an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unwavering firmness and consistency in their actions, aligned with the picture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of the future they paint.  The result: clarity of purpose, credibility of leadership,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and integrity in organization.</a:t>
            </a:r>
          </a:p>
        </p:txBody>
      </p:sp>
    </p:spTree>
  </p:cSld>
  <p:clrMapOvr>
    <a:masterClrMapping/>
  </p:clrMapOvr>
  <p:transition spd="slow">
    <p:strips dir="r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15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57200" y="1828800"/>
            <a:ext cx="8081963" cy="19177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Part I: "Use the formula P=40 to 70, in which P stands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for the probability of success and the numbers indicate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the percentage of information acquired.”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Part II: "Once the information is in the 40 to 70 range,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go with your gut."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6200" y="4251325"/>
            <a:ext cx="9061450" cy="1616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Don't take action if you have only enough information to give you less than a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40 percent chance of being right, but don't wait until you have enough facts to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be 100 percent sure, because by then it is almost always too late.  Today,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excessive delays in the name of information-gathering breeds "analysis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paralysis."   Procrastination in the name of reducing risk actually increases risk.</a:t>
            </a:r>
          </a:p>
        </p:txBody>
      </p:sp>
    </p:spTree>
  </p:cSld>
  <p:clrMapOvr>
    <a:masterClrMapping/>
  </p:clrMapOvr>
  <p:transition spd="slow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16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746125" y="1981200"/>
            <a:ext cx="7483475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"The commander in the field is always right and the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rear echelon is wrong, unless proved otherwise."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6200" y="3352800"/>
            <a:ext cx="9059863" cy="2530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Too often, the reverse defines corporate culture.  This is one of the main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reasons why leaders like Ken Iverson of Nucor Steel, Percy Barnevik of Asea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Brown Boveri, and Richard Branson of Virgin have kept their corporate staffs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to a bare-bones minimum - how about fewer than 100 central corporate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staffers for global $30 billion-plus ABB?  Or around 25 and 3 for multi-billion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Nucor and Virgin, respectively?  Shift the power and the financial accountability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to the folks who are bringing in the beans, not the ones who are counting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or analyzing them.</a:t>
            </a:r>
          </a:p>
        </p:txBody>
      </p:sp>
    </p:spTree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17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457200" y="1676400"/>
            <a:ext cx="8045450" cy="22828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"Have fun in your command.  Don't always run at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a breakneck pace.  Take leave when you've earned it: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Spend time with your families.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Corollary: surround yourself with people who take their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work seriously, but not themselves, those who work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hard and play hard."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23825" y="4327525"/>
            <a:ext cx="8943975" cy="1920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Herb Kelleher of Southwest Air and Anita Roddick of The Body Shop would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agree: seek people who have some balance in their lives, who are fun to hang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out with, who like to laugh (at themselves, too) and who have some non-job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priorities which they approach with the same passion that they do their work.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Spare me the grim workaholic or the pompous pretentious "professional;”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I'll help them find jobs with my competitor.</a:t>
            </a:r>
          </a:p>
        </p:txBody>
      </p:sp>
    </p:spTree>
  </p:cSld>
  <p:clrMapOvr>
    <a:masterClrMapping/>
  </p:clrMapOvr>
  <p:transition spd="slow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18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127375" y="1981200"/>
            <a:ext cx="289242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"Command is lonely."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69875" y="3260725"/>
            <a:ext cx="8645525" cy="2225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Harry Truman was right.  Whether you're a CEO or the temporary head of a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project team, the buck stops here.  You can encourage participative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management and bottom-up employee involvement, but ultimately the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essence of leadership is the willingness to make the tough, unambiguous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choices that will have an impact on the fate of the organization.  I've seen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too many non-leaders flinch from this responsibility.  Even as you create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an informal, open, collaborative corporate culture, prepare to be lonely.</a:t>
            </a:r>
          </a:p>
        </p:txBody>
      </p:sp>
    </p:spTree>
  </p:cSld>
  <p:clrMapOvr>
    <a:masterClrMapping/>
  </p:clrMapOvr>
  <p:transition spd="slow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1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14400" y="1752600"/>
            <a:ext cx="7189788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"Being responsible sometimes means pissing people off."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" y="2727325"/>
            <a:ext cx="8745538" cy="3140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Good leadership involves responsibility to the welfare of the group, which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means that some people will get angry at your actions and decisions.  It's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inevitable, if you're honorable.  Trying to get everyone to like you is a sign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of mediocrity: you'll avoid the tough decisions, you'll avoid confronting the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people who need to be confronted, and you'll avoid offering differential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rewards based on differential performance because some people might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get upset.  Ironically, by procrastinating on the difficult choices, by trying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not to get anyone mad, and by treating everyone equally "nicely" regardless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of their contributions, you'll simply ensure that the only people you'll wind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up angering are the most creative and productive people in the organization.</a:t>
            </a:r>
          </a:p>
        </p:txBody>
      </p:sp>
    </p:spTree>
  </p:cSld>
  <p:clrMapOvr>
    <a:masterClrMapping/>
  </p:clrMapOvr>
  <p:transition spd="slow">
    <p:blinds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00038" y="2603500"/>
            <a:ext cx="8539162" cy="17399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“Leadership is the art of accomplishing</a:t>
            </a:r>
          </a:p>
          <a:p>
            <a:pPr algn="ctr"/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more than the science of management</a:t>
            </a:r>
          </a:p>
          <a:p>
            <a:pPr algn="ctr"/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says is possible.”</a:t>
            </a:r>
          </a:p>
        </p:txBody>
      </p:sp>
    </p:spTree>
  </p:cSld>
  <p:clrMapOvr>
    <a:masterClrMapping/>
  </p:clrMapOvr>
  <p:transition spd="slow">
    <p:dissolve/>
    <p:sndAc>
      <p:stSnd>
        <p:snd r:embed="rId2" name="APPLAUSE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2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1647825"/>
            <a:ext cx="8509000" cy="15525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"The day soldiers stop bringing you their problems is the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day you have stopped leading them.  They have either lost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confidence that you can help them or concluded that you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do not care.  Either case is a failure of leadership."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6200" y="3517900"/>
            <a:ext cx="9040813" cy="2835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If this were a litmus test, the majority of CEOs would fail.  One, they build so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many barriers to upward communication that the very idea of someone lower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in the hierarchy looking up to the leader for help is ludicrous.  Two, the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corporate culture they foster often defines asking for help as weakness or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failure, so people cover up their gaps, and the organization suffers accordingly.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Real leaders make themselves accessible and available.  They show concern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for the efforts and challenges faced by underlings, even as they demand high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standards.  Accordingly, they are more likely to create an environment where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problem analysis replaces blame.</a:t>
            </a:r>
          </a:p>
        </p:txBody>
      </p:sp>
    </p:spTree>
  </p:cSld>
  <p:clrMapOvr>
    <a:masterClrMapping/>
  </p:clrMapOvr>
  <p:transition spd="slow"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3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79400" y="1571625"/>
            <a:ext cx="8559800" cy="15525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"Don't be buffaloed by experts and elites.  Experts often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possess more data than judgment.  Elites can become so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inbred that they produce hemophiliacs who bleed to death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as soon as they are nicked by the real world."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3350" y="3336925"/>
            <a:ext cx="8934450" cy="3140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Small companies and start-ups don't have the time for analytically detached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experts.  They don't have the money to subsidize lofty elites, either.  The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president answers the phone and drives the truck when necessary; everyone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on the payroll visibly produces and contributes to bottom-line results or they're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history.  But as companies get bigger, they often forget who "brought them to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the dance": things like all-hands involvement, egalitarianism, informality,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market intimacy, daring, risk, speed, agility.  Policies that emanate from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ivory towers often have an adverse impact on the people out in the field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who are fighting the wars or bringing in the revenues.  Real leaders are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vigilant, and combative, in the face of these trends.</a:t>
            </a:r>
          </a:p>
        </p:txBody>
      </p:sp>
    </p:spTree>
  </p:cSld>
  <p:clrMapOvr>
    <a:masterClrMapping/>
  </p:clrMapOvr>
  <p:transition spd="slow"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4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652588" y="1768475"/>
            <a:ext cx="5586412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"Don't be afraid to challenge the pros,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even in their own backyard."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3200400"/>
            <a:ext cx="8737600" cy="2225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Learn from the pros, observe them, seek them out as mentors and partners.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But remember that even the pros may have leveled out in terms of their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learning and skills.  Sometimes even the pros can become complacent and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lazy.  Leadership does not emerge from blind obedience to anyone.  Xerox's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Barry Rand was right on target when he warned his people that if you have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 yes-man working for you, one of you is redundant.  Good leadership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encourages everyone's evolution.</a:t>
            </a:r>
          </a:p>
        </p:txBody>
      </p:sp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5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57200" y="1539875"/>
            <a:ext cx="8080375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"Never neglect details.  When everyone's mind is dulled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or distracted the leader must be doubly vigilant."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76200" y="2438400"/>
            <a:ext cx="9009063" cy="4359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Strategy equals execution.  All the great ideas and visions in the world are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worthless if they can't be implemented rapidly and efficiently.  Good leaders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delegate and empower others liberally, but they pay attention to details, every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day.  (Think about supreme athletic coaches like Jimmy Johnson, Pat Riley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and Tony La Russa).  Bad ones, even those who fancy themselves as 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progressive "visionaries," think they're somehow "above" operational details.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Paradoxically, good leaders understand something else: an obsessive routine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in carrying out the details begets conformity and complacency, which in turn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dulls everyone's mind.  That is why even as they pay attention to details, they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continually encourage people to challenge the process.  They implicitly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understand the sentiment of CEO leaders like Quad Graphic's Harry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Quadracchi, Oticon's Lars Kolind and the late Bill McGowan of MCI, who all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independently asserted that the Job of a leader is not to be the chief organizer,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but the chief dis-organizer.</a:t>
            </a:r>
          </a:p>
        </p:txBody>
      </p:sp>
    </p:spTree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6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779463" y="1981200"/>
            <a:ext cx="7526337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"You don't know what you can get away with until you try."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6200" y="2971800"/>
            <a:ext cx="9115425" cy="2835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You know the expression, "it's easier to get forgiveness than permission."  Well,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it's true.  Good leaders don't wait for official blessing to try things out.  They're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prudent, not reckless.  But they also realize a fact of life in most organizations: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if you ask enough people for permission, you'll inevitably come up against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someone who believes his job is to say "no."  So the moral is, don't ask.  Less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effective middle managers endorsed the sentiment, "If I haven't explicitly been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told 'yes,' I can't do it," whereas the good ones believed, "If I haven't explicitly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been told 'no,' I can."  There's a world of difference between these two points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of view.</a:t>
            </a:r>
          </a:p>
        </p:txBody>
      </p:sp>
    </p:spTree>
  </p:cSld>
  <p:clrMapOvr>
    <a:masterClrMapping/>
  </p:clrMapOvr>
  <p:transition spd="slow">
    <p:checke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7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066800" y="1828800"/>
            <a:ext cx="6713538" cy="11874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"Keep looking below surface appearances.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Don't shrink from doing so (just) because you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might not like what you find."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76200" y="3565525"/>
            <a:ext cx="9020175" cy="1920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"If it ain't broke, don't fix it" is the slogan of the complacent, the arrogant or the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scared.  It's an excuse for inaction, a call to non-arms.  It's a mind-set that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assumes (or hopes) that today's realities will continue tomorrow in a tidy, linear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and predictable fashion.  Pure fantasy.  In this sort of culture, you won't find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people who pro-actively take steps to solve problems as they emerge.  Here's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 little tip: don't invest in these companies.</a:t>
            </a:r>
          </a:p>
        </p:txBody>
      </p:sp>
    </p:spTree>
  </p:cSld>
  <p:clrMapOvr>
    <a:masterClrMapping/>
  </p:clrMapOvr>
  <p:transition spd="slow">
    <p:split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200400" y="533400"/>
            <a:ext cx="2819400" cy="7620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6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66275"/>
                  <a:invGamma/>
                </a:srgbClr>
              </a:gs>
            </a:gsLst>
            <a:lin ang="5400000" scaled="1"/>
          </a:gra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pperplate Gothic Bold" pitchFamily="34" charset="0"/>
              </a:rPr>
              <a:t>LESSON 8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52400" y="1676400"/>
            <a:ext cx="8778875" cy="19177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"Organization doesn't really accomplish anything.  Plans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don't accomplish anything, either.  Theories of management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don't much matter.  Endeavors succeed or fail because of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the people involved.  Only by attracting the best people will</a:t>
            </a:r>
          </a:p>
          <a:p>
            <a:pPr algn="ctr"/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ngle" pitchFamily="2" charset="0"/>
              </a:rPr>
              <a:t>you accomplish great deeds."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52400" y="3859213"/>
            <a:ext cx="8859838" cy="2530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In a brain-based economy, your best assets are people.  We've heard this 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expression so often that it's become trite.  But how many leaders really "walk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the talk" with this stuff?  Too often, people are assumed to be empty chess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pieces to be moved around by grand viziers, which may explain why so many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top managers immerse their calendar time in deal making, restructuring and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the latest management fad.  How many immerse themselves in the goal of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creating an environment where the best, the brightest, the most creative are</a:t>
            </a:r>
          </a:p>
          <a:p>
            <a:r>
              <a:rPr lang="en-US" sz="2000">
                <a:solidFill>
                  <a:schemeClr val="tx2"/>
                </a:solidFill>
                <a:latin typeface="Franklin Gothic Book" pitchFamily="34" charset="0"/>
              </a:rPr>
              <a:t>attracted, retained and, most importantly, unleashed?</a:t>
            </a:r>
          </a:p>
        </p:txBody>
      </p:sp>
    </p:spTree>
  </p:cSld>
  <p:clrMapOvr>
    <a:masterClrMapping/>
  </p:clrMapOvr>
  <p:transition spd="slow">
    <p:split/>
  </p:transition>
</p:sld>
</file>

<file path=ppt/theme/theme1.xml><?xml version="1.0" encoding="utf-8"?>
<a:theme xmlns:a="http://schemas.openxmlformats.org/drawingml/2006/main" name="Emerald City">
  <a:themeElements>
    <a:clrScheme name="Emerald City 1">
      <a:dk1>
        <a:srgbClr val="000000"/>
      </a:dk1>
      <a:lt1>
        <a:srgbClr val="EAEAEA"/>
      </a:lt1>
      <a:dk2>
        <a:srgbClr val="00763B"/>
      </a:dk2>
      <a:lt2>
        <a:srgbClr val="FFFFCC"/>
      </a:lt2>
      <a:accent1>
        <a:srgbClr val="CC6600"/>
      </a:accent1>
      <a:accent2>
        <a:srgbClr val="FF9900"/>
      </a:accent2>
      <a:accent3>
        <a:srgbClr val="AABDAF"/>
      </a:accent3>
      <a:accent4>
        <a:srgbClr val="C8C8C8"/>
      </a:accent4>
      <a:accent5>
        <a:srgbClr val="E2B8AA"/>
      </a:accent5>
      <a:accent6>
        <a:srgbClr val="E78A00"/>
      </a:accent6>
      <a:hlink>
        <a:srgbClr val="CC3300"/>
      </a:hlink>
      <a:folHlink>
        <a:srgbClr val="71BB96"/>
      </a:folHlink>
    </a:clrScheme>
    <a:fontScheme name="Emerald Cit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merald City 1">
        <a:dk1>
          <a:srgbClr val="000000"/>
        </a:dk1>
        <a:lt1>
          <a:srgbClr val="EAEAEA"/>
        </a:lt1>
        <a:dk2>
          <a:srgbClr val="00763B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AABDAF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71BB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ald City 2">
        <a:dk1>
          <a:srgbClr val="000000"/>
        </a:dk1>
        <a:lt1>
          <a:srgbClr val="FFFFFF"/>
        </a:lt1>
        <a:dk2>
          <a:srgbClr val="006633"/>
        </a:dk2>
        <a:lt2>
          <a:srgbClr val="FFFFFF"/>
        </a:lt2>
        <a:accent1>
          <a:srgbClr val="009999"/>
        </a:accent1>
        <a:accent2>
          <a:srgbClr val="8263A2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71B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ald City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ald City 4">
        <a:dk1>
          <a:srgbClr val="271A0D"/>
        </a:dk1>
        <a:lt1>
          <a:srgbClr val="EAEAEA"/>
        </a:lt1>
        <a:dk2>
          <a:srgbClr val="996633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CAB8AD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CA956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ald City 5">
        <a:dk1>
          <a:srgbClr val="001428"/>
        </a:dk1>
        <a:lt1>
          <a:srgbClr val="DDDDDD"/>
        </a:lt1>
        <a:dk2>
          <a:srgbClr val="336699"/>
        </a:dk2>
        <a:lt2>
          <a:srgbClr val="CCFFCC"/>
        </a:lt2>
        <a:accent1>
          <a:srgbClr val="009999"/>
        </a:accent1>
        <a:accent2>
          <a:srgbClr val="8263A2"/>
        </a:accent2>
        <a:accent3>
          <a:srgbClr val="ADB8CA"/>
        </a:accent3>
        <a:accent4>
          <a:srgbClr val="BDBDBD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699BC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Designs\Emerald City.pot</Template>
  <TotalTime>200</TotalTime>
  <Words>2612</Words>
  <Application>Microsoft Office PowerPoint</Application>
  <PresentationFormat>On-screen Show (4:3)</PresentationFormat>
  <Paragraphs>233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  <vt:variant>
        <vt:lpstr>Custom Shows</vt:lpstr>
      </vt:variant>
      <vt:variant>
        <vt:i4>1</vt:i4>
      </vt:variant>
    </vt:vector>
  </HeadingPairs>
  <TitlesOfParts>
    <vt:vector size="27" baseType="lpstr">
      <vt:lpstr>Times New Roman</vt:lpstr>
      <vt:lpstr>Monotype Sorts</vt:lpstr>
      <vt:lpstr>Bangle</vt:lpstr>
      <vt:lpstr>Copperplate Gothic Bold</vt:lpstr>
      <vt:lpstr>Franklin Gothic Book</vt:lpstr>
      <vt:lpstr>Emerald City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Custom Show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Dr. Rick M. Avramis</dc:creator>
  <cp:lastModifiedBy>jahima.hanif</cp:lastModifiedBy>
  <cp:revision>10</cp:revision>
  <dcterms:created xsi:type="dcterms:W3CDTF">2000-01-18T00:24:02Z</dcterms:created>
  <dcterms:modified xsi:type="dcterms:W3CDTF">2010-11-04T19:06:49Z</dcterms:modified>
</cp:coreProperties>
</file>